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</p:sldIdLst>
  <p:sldSz cy="5143500" cx="9144000"/>
  <p:notesSz cx="6858000" cy="9144000"/>
  <p:embeddedFontLst>
    <p:embeddedFont>
      <p:font typeface="Roboto"/>
      <p:regular r:id="rId55"/>
      <p:bold r:id="rId56"/>
      <p:italic r:id="rId57"/>
      <p:boldItalic r:id="rId58"/>
    </p:embeddedFont>
    <p:embeddedFont>
      <p:font typeface="Proxima Nova"/>
      <p:regular r:id="rId59"/>
      <p:bold r:id="rId60"/>
      <p:italic r:id="rId61"/>
      <p:boldItalic r:id="rId6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26FBAC00-4EE5-4A85-BBB5-BA0611A5922F}">
  <a:tblStyle styleId="{26FBAC00-4EE5-4A85-BBB5-BA0611A5922F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ProximaNova-boldItalic.fntdata"/><Relationship Id="rId61" Type="http://schemas.openxmlformats.org/officeDocument/2006/relationships/font" Target="fonts/ProximaNova-italic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font" Target="fonts/ProximaNova-bold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font" Target="fonts/Roboto-regular.fntdata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font" Target="fonts/Roboto-italic.fntdata"/><Relationship Id="rId12" Type="http://schemas.openxmlformats.org/officeDocument/2006/relationships/slide" Target="slides/slide7.xml"/><Relationship Id="rId56" Type="http://schemas.openxmlformats.org/officeDocument/2006/relationships/font" Target="fonts/Roboto-bold.fntdata"/><Relationship Id="rId15" Type="http://schemas.openxmlformats.org/officeDocument/2006/relationships/slide" Target="slides/slide10.xml"/><Relationship Id="rId59" Type="http://schemas.openxmlformats.org/officeDocument/2006/relationships/font" Target="fonts/ProximaNova-regular.fntdata"/><Relationship Id="rId14" Type="http://schemas.openxmlformats.org/officeDocument/2006/relationships/slide" Target="slides/slide9.xml"/><Relationship Id="rId58" Type="http://schemas.openxmlformats.org/officeDocument/2006/relationships/font" Target="fonts/Roboto-bold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ru.wikipedia.org/wiki/%D0%A4%D0%B5%D0%B4%D0%B5%D1%80%D0%B0%D0%BB%D1%8C%D0%BD%D0%B0%D1%8F_%D0%BF%D0%BE%D0%BB%D0%B8%D1%82%D0%B5%D1%85%D0%BD%D0%B8%D1%87%D0%B5%D1%81%D0%BA%D0%B0%D1%8F_%D1%88%D0%BA%D0%BE%D0%BB%D0%B0_%D0%9B%D0%BE%D0%B7%D0%B0%D0%BD%D0%BD%D1%8B" TargetMode="External"/><Relationship Id="rId3" Type="http://schemas.openxmlformats.org/officeDocument/2006/relationships/hyperlink" Target="https://ru.wikipedia.org/wiki/%D0%9E%D0%B4%D0%B5%D1%80%D1%81%D0%BA%D0%B8,_%D0%9C%D0%B0%D1%80%D1%82%D0%B8%D0%BD" TargetMode="Externa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docs.scala-lang.org/tutorials/tour/singleton-objects.html" TargetMode="Externa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Shape 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Shape 1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Условный оператор в скале достаточно прост. Можно писать так или так, но я бы рекомендовал всегда стараться использовать фигурные скобки, так читабельнее. В Scala нет тернарного if-а как в Java с знаком вопроса и двоеточием, только if, только хардкор. На примере условий я хочу показать важный концепт - почти все есть блок и у него есть возвращаемый тип. Например тут у if-а возвращаемый тип - Unit, это аналог void из Java. Про иерархию типов в скале мы поговорим позже, это не самая простая тема, сейчас достаточно знать, что это ничего. Например в публичных методах считается хорошей практикой явно объявлять возвращаемый тип, иначе можно случайно вернуть то, что не хотели или наоборот. Да и вообще в Scala явность считается лучше неявности (в следующей лекции будет про неявные преобразования, которые можно случайно наимпортировать (или нет) и искать, что же ты сделал не так).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Shape 1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Тип Int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Shape 1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Его можно указать явно. Ну например чтобы проверить, что все правильно, иначе компилятор выведет тип сам и вы можете пожалеть об этом.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Shape 1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Например тут будет ошибка компиляции. Если тип блока нельзя привести к типу, которому должна соответствовать переменная, то будет ошибка. В языке есть так называемые неявные (implicit) преобразования, которые позволили бы сделать этот кусок кода валидным, но мы идем от простого к сложному и это тоже очень непростая тема, мы вернемся к ней через несколько лекций.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Shape 18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А так нет. Тип переменной будет Any - то есть любой. Компилятор пытается найти наивысший общий в иерархии типов и выше Any нет ничего. Обычно, если тип переменной Any, то это не то, чего вы хотите и стоит искать ошибку. Не стоит думать, что вы должны выводить типы сами в голове всегда. Конечно со временем этому учишься, но в IDE есть хоткеи для этого, которые часто помогают.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Shape 1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В скале есть и классические циклы с пост и пре условиями.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Вот так можно написать, но вряд ли вы встретите это в проектах. Потому что это не “функциональненько”.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Если вы увидите такой код, то скорее смотрите, кто его написал и быстрее узнавайте, что этот человек делает в одном здании с таким скалистом, как вы.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Есть только одно оправдание такому циклу - он обычно быстрее работает. Но это становится важно не так часто, чаще важна краткость и понятность кода. Ну и некое единство стиля.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Shape 2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То же самое с пост условием. Цикл выполнится минимум один раз, ничего интересного.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Пакеты и организация кода в Скале гибче, чем в яве.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В яве файл мог содержать только один публичный класс, в скале - сколько угодно.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Если файл содержит много публичных классов, то его принято называть с маленькой буквы. Но так советую делать, только если вы уже хорошо будете понимать, что вы делаете. Система контроля версий не одобрит такое решение и это может привести к сложностям. Лучше по-старинке один класс - один файл, если он не совсем маленький.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В пакетах можно объявлять классы и объекты, но не функции. Для таких целей их обычно объявляют в объектах и затем импортируют из них. Еще есть такой инструмент, как package object, это объект, поля и методы которого в пакете автоматически импортируются.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На самом деле файлам необязательно лежать в такой структуре папок и все вроде бы будет работать, но могут возникнуть всякие странные вещи, так что без знания зачем этого лучше не делать.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Shape 21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Схемы импортов тоже гибче.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Вот примеры импортов.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Shape 22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Про java.lang все понятно, там всякие основные классы типа </a:t>
            </a:r>
            <a:r>
              <a:rPr lang="en-GB"/>
              <a:t>Thread, Class, </a:t>
            </a:r>
            <a:r>
              <a:rPr lang="en-GB"/>
              <a:t>интерфейсы типа Runnable. Жить все без них не могут.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В пакете scala живут например пакеты с package object-ами math и sys, которые мы посмотрим далее.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В объекте Predef живут многие методы, которые многие считают в язык “встроенными” и не задумываются откуда они взялись. Там есть например ???, assert, require, </a:t>
            </a:r>
            <a:r>
              <a:rPr lang="en-GB">
                <a:highlight>
                  <a:srgbClr val="FFFFFF"/>
                </a:highlight>
              </a:rPr>
              <a:t>println, readline и всякие такие вещи. Все методы преобразования типов и почти все, что есть в языке, но чего нет в Java, то объявлено там. Возможно новичку там делать нечего, но кто хочет копнуть поглубже определенно стоит туда заглянуть.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Shape 1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Shape 23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Всего несколько примеров. Советую заглянуть и походить по всем пакетам, там есть стоящие вещи, чтобы все их освятить не хватит всего времени. Но с самым важным мы безусловно вас познакомим. Многие из этих “закопанных” вещей могут вам редко пригодиться, но метко. Я до сих пор когда хочу что-то сделать и чувствую боль от Java, то гуглю или ищу в встроенной библиотеке языка способ сделать это более “функционально”. Там есть многие неожиданные вещи, от работы с xml до инструментов для создания парсеров разной сложности (от регулярных выражений до создания своих синтаксических анализаторов, можно попробовать сделать какой-то свой язык). Кстати про языки, гибкость скалы и ее системы типов часто используют для создания так называемых DSL (Domain Specific Language). Сама скала по факту такой язык над явой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Shape 23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В Scala нет нативных “примитивных типов” как в Java, для каждого даже численного типа создается объект в куче, что сказывается не лучшим образом на производительности приложений.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Упомянуть </a:t>
            </a:r>
            <a:r>
              <a:rPr lang="en-GB" sz="1050">
                <a:solidFill>
                  <a:srgbClr val="252525"/>
                </a:solidFill>
                <a:highlight>
                  <a:srgbClr val="FFFFFF"/>
                </a:highlight>
              </a:rPr>
              <a:t>BigInt, BigDecimal, но это не примитивы и в Java.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Shape 2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Shape 25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== String.format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Shape 2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Еще есть интерполяция f, позволяющая менять формат чисел, как в методе format. Этим редко пользуются, хорошо знать, что это есть.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Shape 2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Это очень удобно и все такое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Shape 27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Сейчас я хочу сказать немного про базовые операции с консолью с скале, чтобы мы быстрее смогли делать несложные примеры.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Shape 28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Простая функция может быть объявлена в классе или объекте.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Shape 2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Shape 2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Если функции не нужны внутренности класса, то обычно ее объявляют в объекте-компаньоне. Иметь объект почти для каждого класса - это нормально в Scala, как и иметь статические поля в Java.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Наша цель - дать вам как можно полезных знаний.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Для этого мы должны понимать, какие для вас будут полезны? Чего вы ждете от курса?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Кто пишет на чем на работе? Кому зачем скала?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Я хочу, чтобы вы относились к нам, как коллегам, которые подготовили для вас серию докладов. Можете задавать вопросы по ходу лекции, если уж завалите, 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Shape 30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Shape 3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35000"/>
              </a:lnSpc>
              <a:spcBef>
                <a:spcPts val="0"/>
              </a:spcBef>
              <a:spcAft>
                <a:spcPts val="700"/>
              </a:spcAft>
              <a:buNone/>
            </a:pPr>
            <a:r>
              <a:rPr lang="en-GB" sz="1000">
                <a:solidFill>
                  <a:srgbClr val="303030"/>
                </a:solidFill>
                <a:highlight>
                  <a:srgbClr val="FFFFFF"/>
                </a:highlight>
              </a:rPr>
              <a:t>В отличие от case классов, у него нет именованных функций доступа, вместо этого у него есть функции доступа, которые носят названия по номеру позиции элемента кортежа и они нумеруются с 1, а не с 0.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Shape 31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hape 32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Shape 32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Shape 33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Shape 33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Вот это тру функционально. Хотя выглядит как цикл, но на самом деле тут создается объект Range от 0 до 10, это что-то типа коллекции, как итератор, и для каждого элемента выполняется функция. На самом деле for comprehensions - не тема для первой лекции, мы вернемся к ней в свое время. По факту это синтаксический сахар и компилятор под капотом напишет такой функциональный код. В таком простом примере вроде выглядит и так нестрашно, но сахар этим не ограничивается и позволяет писать очень гибкие и удобные вещи, компоновать объекты, делать вложенные цепочки логики и объектов. Ладно, пока объяснить сложно. Пока вы можете знать, что её часто используют как цикл.</a:t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Shape 3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Shape 3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Shape 34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Shape 34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Shape 35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Shape 35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Shape 36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Shape 36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Shape 36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Shape 36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Достаточно странно, что скала дает переопределять метод без ключевого слова override. Но я советую всегда его писать, если вдруг кто-то случайно переименует или удалит исходный метод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Shape 11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252525"/>
                </a:solidFill>
                <a:highlight>
                  <a:srgbClr val="FFFFFF"/>
                </a:highlight>
              </a:rPr>
              <a:t>Функциональный и объектно-ориентированный язык с статической типизацией для JVM. Это значит, что типы проверяются при компиляции программы в байткод, который выполняет виртуальная машина Java (JVM).</a:t>
            </a:r>
            <a:endParaRPr sz="1200">
              <a:solidFill>
                <a:srgbClr val="252525"/>
              </a:solidFill>
              <a:highlight>
                <a:srgbClr val="FFFFFF"/>
              </a:highlight>
            </a:endParaRPr>
          </a:p>
          <a:p>
            <a:pPr indent="0" lvl="0" marL="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252525"/>
                </a:solidFill>
                <a:highlight>
                  <a:srgbClr val="FFFFFF"/>
                </a:highlight>
              </a:rPr>
              <a:t>Первые версии языка созданы в 2003 году коллективом лаборатории методов программирования </a:t>
            </a:r>
            <a:r>
              <a:rPr lang="en-GB" sz="1200">
                <a:solidFill>
                  <a:srgbClr val="0B0080"/>
                </a:solidFill>
                <a:highlight>
                  <a:srgbClr val="FFFFFF"/>
                </a:highlight>
                <a:uFill>
                  <a:noFill/>
                </a:uFill>
                <a:hlinkClick r:id="rId2"/>
              </a:rPr>
              <a:t>Федеральной политехнической школы Лозанны</a:t>
            </a:r>
            <a:r>
              <a:rPr lang="en-GB" sz="1200">
                <a:solidFill>
                  <a:srgbClr val="252525"/>
                </a:solidFill>
                <a:highlight>
                  <a:srgbClr val="FFFFFF"/>
                </a:highlight>
              </a:rPr>
              <a:t> под руководством </a:t>
            </a:r>
            <a:r>
              <a:rPr lang="en-GB" sz="1200">
                <a:solidFill>
                  <a:srgbClr val="0B0080"/>
                </a:solidFill>
                <a:highlight>
                  <a:srgbClr val="FFFFFF"/>
                </a:highlight>
                <a:uFill>
                  <a:noFill/>
                </a:uFill>
                <a:hlinkClick r:id="rId3"/>
              </a:rPr>
              <a:t>Мартина Одерски</a:t>
            </a:r>
            <a:r>
              <a:rPr lang="en-GB" sz="1200">
                <a:solidFill>
                  <a:srgbClr val="252525"/>
                </a:solidFill>
                <a:highlight>
                  <a:srgbClr val="FFFFFF"/>
                </a:highlight>
              </a:rPr>
              <a:t>. Scala может стать преемником языка Java. </a:t>
            </a:r>
            <a:endParaRPr sz="1200">
              <a:solidFill>
                <a:srgbClr val="252525"/>
              </a:solidFill>
              <a:highlight>
                <a:srgbClr val="FFFFFF"/>
              </a:highlight>
            </a:endParaRPr>
          </a:p>
          <a:p>
            <a:pPr indent="0" lvl="0" marL="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252525"/>
                </a:solidFill>
                <a:highlight>
                  <a:srgbClr val="FFFFFF"/>
                </a:highlight>
              </a:rPr>
              <a:t>Язык активно развивается, недавно вышла 2.12 с новыми плюшками и исправлениями, идет работа над новым компилятором языка Dotty - это будущее языка. Компиляция станет быстрее, ошибки компиляции понятнее и редкие ограничения возможностей языка будут убраны. Но пока и так жить вполне можно.</a:t>
            </a:r>
            <a:endParaRPr sz="1200">
              <a:solidFill>
                <a:srgbClr val="252525"/>
              </a:solidFill>
              <a:highlight>
                <a:srgbClr val="FFFFFF"/>
              </a:highlight>
            </a:endParaRPr>
          </a:p>
          <a:p>
            <a:pPr indent="0" lvl="0" marL="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252525"/>
                </a:solidFill>
                <a:highlight>
                  <a:srgbClr val="FFFFFF"/>
                </a:highlight>
              </a:rPr>
              <a:t>Все приходят в него по-разному. Я опрашивал знакомых людей, технарей, которые принимали решение использовать его в своих компаниях и сложилась такая картинка - Haskell/Closure чисто функциональные сложно поддерживать, они вынуждают тебя писать только функционально. А в ООП долго не хватало удобных функциональных вещей. А еще его первыми брали проекты с необходимосью в модели акторов, это такая модель параллельных вычислений, которая стоит на обмене сообщениями между так называемыми акторами и внутреним расчетам внутри каждого из них. Это сильно упрощает синхронизацию данных в сложных системах, а в некоторые ассинхронные системы типа чатов ложатся просто идеально.</a:t>
            </a:r>
            <a:endParaRPr sz="1200">
              <a:solidFill>
                <a:srgbClr val="252525"/>
              </a:solidFill>
              <a:highlight>
                <a:srgbClr val="FFFFFF"/>
              </a:highlight>
            </a:endParaRPr>
          </a:p>
          <a:p>
            <a:pPr indent="0" lvl="0" marL="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252525"/>
                </a:solidFill>
                <a:highlight>
                  <a:srgbClr val="FFFFFF"/>
                </a:highlight>
              </a:rPr>
              <a:t>Высокий порог вхождения</a:t>
            </a:r>
            <a:endParaRPr sz="1200">
              <a:solidFill>
                <a:srgbClr val="252525"/>
              </a:solidFill>
              <a:highlight>
                <a:srgbClr val="FFFFFF"/>
              </a:highlight>
            </a:endParaRPr>
          </a:p>
          <a:p>
            <a:pPr indent="0" lvl="0" marL="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252525"/>
                </a:solidFill>
                <a:highlight>
                  <a:srgbClr val="FFFFFF"/>
                </a:highlight>
              </a:rPr>
              <a:t>Язык любят за гибкий функционал и за гибкую систему типов. С большими возможностями приходит и большая ответственность, ваши коллеги могут начать ненавидеть вас за то, что вы запилили в проект то, о чем прочитали за обедом в блоге какого-нибудь китайца, а больше никто не осилит эту фичу. Хотя никто не мешал сделать как-то иначе. Наверное, это один из главных камней преткновения в </a:t>
            </a:r>
            <a:r>
              <a:rPr lang="en-GB" sz="1200">
                <a:solidFill>
                  <a:srgbClr val="252525"/>
                </a:solidFill>
                <a:highlight>
                  <a:schemeClr val="lt1"/>
                </a:highlight>
              </a:rPr>
              <a:t>применении</a:t>
            </a:r>
            <a:r>
              <a:rPr lang="en-GB" sz="1200">
                <a:solidFill>
                  <a:srgbClr val="252525"/>
                </a:solidFill>
                <a:highlight>
                  <a:srgbClr val="FFFFFF"/>
                </a:highlight>
              </a:rPr>
              <a:t> языка.</a:t>
            </a:r>
            <a:endParaRPr sz="1200">
              <a:solidFill>
                <a:srgbClr val="252525"/>
              </a:solidFill>
              <a:highlight>
                <a:srgbClr val="FFFFFF"/>
              </a:highlight>
            </a:endParaRPr>
          </a:p>
          <a:p>
            <a:pPr indent="0" lvl="0" marL="0" rtl="0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GB" sz="1200">
                <a:highlight>
                  <a:srgbClr val="FFFFFF"/>
                </a:highlight>
              </a:rPr>
              <a:t>Я скажу, что лучше обойти в скале, а что стоит применять. этот высокий порог вхождения обусловлен тем, что когда у тебя много возможностей, то ты начинаешь использовать их все там, где не стоит этого делать и для этого нужен реальный опыт работы со всем этим, чтобы иметь право рассказывать, что где-то стоит делать, а где-то нет. А что-то лучше никогда вообще не применять и почему мы будем тоже стараться рассказывать.</a:t>
            </a:r>
            <a:endParaRPr sz="1200">
              <a:solidFill>
                <a:srgbClr val="252525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Shape 3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Shape 3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Все проще и гибче</a:t>
            </a:r>
            <a:endParaRPr/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rgbClr val="666666"/>
                </a:solidFill>
                <a:highlight>
                  <a:srgbClr val="FFFFFF"/>
                </a:highlight>
              </a:rPr>
              <a:t>Notable differences between Java and Scala are:</a:t>
            </a:r>
            <a:endParaRPr sz="1350">
              <a:solidFill>
                <a:srgbClr val="666666"/>
              </a:solidFill>
              <a:highlight>
                <a:srgbClr val="FFFFFF"/>
              </a:highlight>
            </a:endParaRPr>
          </a:p>
          <a:p>
            <a:pPr indent="-314325" lvl="0" marL="749300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rgbClr val="666666"/>
              </a:buClr>
              <a:buSzPts val="1350"/>
              <a:buChar char="●"/>
            </a:pPr>
            <a:r>
              <a:rPr lang="en-GB" sz="1350">
                <a:solidFill>
                  <a:srgbClr val="666666"/>
                </a:solidFill>
                <a:highlight>
                  <a:srgbClr val="FFFFFF"/>
                </a:highlight>
              </a:rPr>
              <a:t>There is no </a:t>
            </a:r>
            <a:r>
              <a:rPr lang="en-GB" sz="1350"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public</a:t>
            </a:r>
            <a:r>
              <a:rPr lang="en-GB" sz="1350">
                <a:solidFill>
                  <a:srgbClr val="666666"/>
                </a:solidFill>
                <a:highlight>
                  <a:srgbClr val="FFFFFF"/>
                </a:highlight>
              </a:rPr>
              <a:t> keyword in Scala. The default access level (when no modifier is specified) corresponds to Java’s </a:t>
            </a:r>
            <a:r>
              <a:rPr lang="en-GB" sz="1350"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public</a:t>
            </a:r>
            <a:r>
              <a:rPr lang="en-GB" sz="1350">
                <a:solidFill>
                  <a:srgbClr val="666666"/>
                </a:solidFill>
                <a:highlight>
                  <a:srgbClr val="FFFFFF"/>
                </a:highlight>
              </a:rPr>
              <a:t> access level.</a:t>
            </a:r>
            <a:endParaRPr sz="1350">
              <a:solidFill>
                <a:srgbClr val="666666"/>
              </a:solidFill>
              <a:highlight>
                <a:srgbClr val="FFFFFF"/>
              </a:highlight>
            </a:endParaRPr>
          </a:p>
          <a:p>
            <a:pPr indent="-314325" lvl="0" marL="7493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350"/>
              <a:buChar char="●"/>
            </a:pPr>
            <a:r>
              <a:rPr lang="en-GB" sz="1350">
                <a:solidFill>
                  <a:srgbClr val="666666"/>
                </a:solidFill>
                <a:highlight>
                  <a:srgbClr val="FFFFFF"/>
                </a:highlight>
              </a:rPr>
              <a:t>Unlike in Java, in Scala members that are </a:t>
            </a:r>
            <a:r>
              <a:rPr lang="en-GB" sz="1350"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protected</a:t>
            </a:r>
            <a:r>
              <a:rPr lang="en-GB" sz="1350">
                <a:solidFill>
                  <a:srgbClr val="666666"/>
                </a:solidFill>
                <a:highlight>
                  <a:srgbClr val="FFFFFF"/>
                </a:highlight>
              </a:rPr>
              <a:t> are not accessible from other unrelated classes, traits or objects in the same package.</a:t>
            </a:r>
            <a:endParaRPr sz="1350">
              <a:solidFill>
                <a:srgbClr val="666666"/>
              </a:solidFill>
              <a:highlight>
                <a:srgbClr val="FFFFFF"/>
              </a:highlight>
            </a:endParaRPr>
          </a:p>
          <a:p>
            <a:pPr indent="-314325" lvl="0" marL="7493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350"/>
              <a:buChar char="●"/>
            </a:pPr>
            <a:r>
              <a:rPr lang="en-GB" sz="1350">
                <a:solidFill>
                  <a:srgbClr val="666666"/>
                </a:solidFill>
                <a:highlight>
                  <a:srgbClr val="FFFFFF"/>
                </a:highlight>
              </a:rPr>
              <a:t>There is no direct equivalent to Java’s default access level in Scala.</a:t>
            </a:r>
            <a:endParaRPr sz="1350">
              <a:solidFill>
                <a:srgbClr val="666666"/>
              </a:solidFill>
              <a:highlight>
                <a:srgbClr val="FFFFFF"/>
              </a:highlight>
            </a:endParaRPr>
          </a:p>
          <a:p>
            <a:pPr indent="-314325" lvl="0" marL="7493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350"/>
              <a:buChar char="●"/>
            </a:pPr>
            <a:r>
              <a:rPr lang="en-GB" sz="1350">
                <a:solidFill>
                  <a:srgbClr val="666666"/>
                </a:solidFill>
                <a:highlight>
                  <a:srgbClr val="FFFFFF"/>
                </a:highlight>
              </a:rPr>
              <a:t>In Scala, members that are </a:t>
            </a:r>
            <a:r>
              <a:rPr lang="en-GB" sz="1350"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private</a:t>
            </a:r>
            <a:r>
              <a:rPr lang="en-GB" sz="1350">
                <a:solidFill>
                  <a:srgbClr val="666666"/>
                </a:solidFill>
                <a:highlight>
                  <a:srgbClr val="FFFFFF"/>
                </a:highlight>
              </a:rPr>
              <a:t> are accessible not only inside the class itself, but also in the class’ </a:t>
            </a:r>
            <a:r>
              <a:rPr lang="en-GB" sz="1350">
                <a:solidFill>
                  <a:srgbClr val="005008"/>
                </a:solidFill>
                <a:highlight>
                  <a:srgbClr val="FFFFFF"/>
                </a:highlight>
                <a:uFill>
                  <a:noFill/>
                </a:uFill>
                <a:hlinkClick r:id="rId2"/>
              </a:rPr>
              <a:t>companion object</a:t>
            </a:r>
            <a:r>
              <a:rPr lang="en-GB" sz="1350">
                <a:solidFill>
                  <a:srgbClr val="666666"/>
                </a:solidFill>
                <a:highlight>
                  <a:srgbClr val="FFFFFF"/>
                </a:highlight>
              </a:rPr>
              <a:t> (and vice versa: a</a:t>
            </a:r>
            <a:r>
              <a:rPr lang="en-GB" sz="1350"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private</a:t>
            </a:r>
            <a:r>
              <a:rPr lang="en-GB" sz="1350">
                <a:solidFill>
                  <a:srgbClr val="666666"/>
                </a:solidFill>
                <a:highlight>
                  <a:srgbClr val="FFFFFF"/>
                </a:highlight>
              </a:rPr>
              <a:t> member in an object is accessible also in the object’s companion class).</a:t>
            </a:r>
            <a:endParaRPr sz="1350">
              <a:solidFill>
                <a:srgbClr val="666666"/>
              </a:solidFill>
              <a:highlight>
                <a:srgbClr val="FFFFFF"/>
              </a:highlight>
            </a:endParaRPr>
          </a:p>
          <a:p>
            <a:pPr indent="-314325" lvl="0" marL="7493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350"/>
              <a:buChar char="●"/>
            </a:pPr>
            <a:r>
              <a:rPr lang="en-GB" sz="1350">
                <a:solidFill>
                  <a:srgbClr val="666666"/>
                </a:solidFill>
                <a:highlight>
                  <a:srgbClr val="FFFFFF"/>
                </a:highlight>
              </a:rPr>
              <a:t>You can make a top-level type </a:t>
            </a:r>
            <a:r>
              <a:rPr lang="en-GB" sz="1350"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private</a:t>
            </a:r>
            <a:r>
              <a:rPr lang="en-GB" sz="1350">
                <a:solidFill>
                  <a:srgbClr val="666666"/>
                </a:solidFill>
                <a:highlight>
                  <a:srgbClr val="FFFFFF"/>
                </a:highlight>
              </a:rPr>
              <a:t> or </a:t>
            </a:r>
            <a:r>
              <a:rPr lang="en-GB" sz="1350"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protected</a:t>
            </a:r>
            <a:r>
              <a:rPr lang="en-GB" sz="1350">
                <a:solidFill>
                  <a:srgbClr val="666666"/>
                </a:solidFill>
                <a:highlight>
                  <a:srgbClr val="FFFFFF"/>
                </a:highlight>
              </a:rPr>
              <a:t> in Scala (see below); this is not possible in Java.</a:t>
            </a:r>
            <a:endParaRPr sz="1350">
              <a:solidFill>
                <a:srgbClr val="666666"/>
              </a:solidFill>
              <a:highlight>
                <a:srgbClr val="FFFFFF"/>
              </a:highlight>
            </a:endParaRPr>
          </a:p>
          <a:p>
            <a:pPr indent="0" lvl="0" marL="0" rtl="0"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Shape 38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Shape 3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Shape 3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Shape 3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Shape 39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Shape 39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Все проще и гибче</a:t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Shape 4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Shape 4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Shape 41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Shape 41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Shape 41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Shape 42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Shape 42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Shape 42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Shape 43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Shape 43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Shape 4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Shape 4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Shape 12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Известная картинка про краткость и выразительность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Shape 1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Если вы будете писать на скале как на хорошей яве, то вы будете жить в мире слева. Будете тешить чувство собственной важности - будете переходить в мир правее. Все опытные скалисты одной ногой внизу. И наверное нам это нравится :)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Shape 13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Shape 14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Так выглядит самая простая компилирующаяся программа на языке Scala. Похоже на Java, но уже тут можно увидеть синтаксис языка. Я не буду подробно останавливаться на нем, пример будет достаточно знаком людям, знающим Java. В Java точкой входа в приложение является статический метод main, принимающий массив строк с параметрами запуска приложения. Тут почти то же самое. Если кратко, классы в скале не могут иметь так называемых статических полей, для этого существуют объекты (или обжекты. Это не те объекты - экземпляры классов, которые создаются из классов, это скорее синлтон обжекты, все поля и методы которых можно считать статическими). Поэтому точка входа в приложение на Scala - это метод main у какого-нибудь объекта, в примере - у HelloWorld. </a:t>
            </a:r>
            <a:r>
              <a:rPr lang="en-GB"/>
              <a:t> Ну и запись типов параметров идет после названия через двоеточние. И тип параметра пишутся в квадратных скобках. Все остальное вроде такое же. Точки с запятой в языке необязательны и ими можно разделять выражения на одной строке, но обычно ими не пользуются вообще.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Shape 1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Самое основное и важное в программировании и каждом языке - это управляющие структуры - циклы, условия, функции, все, что влияет на процесс выполнения приложения. От функционала и возможностей этих структур зависит то, как мы пишем код и как он затем работает. Можно написать одно и то же бесчисленной комбинацией всяких паттернов и комбинацией классов и нужна больше для поддержки кода и чтобы нам было проще с ним работать, но вся логика как бы может быть написана только из управляющих структур.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Каждый автор учебника и курса выбирает лучший по мнению способ подачи основ. В нужном порядке. Мы тоже постарались сделать этот процесс последовательным, но почему-то, в других источниках бывает не в таком порядке.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Все </a:t>
            </a:r>
            <a:r>
              <a:rPr lang="en-GB"/>
              <a:t>(ну, почти)</a:t>
            </a:r>
            <a:r>
              <a:rPr b="1" lang="en-GB"/>
              <a:t> в Scala</a:t>
            </a:r>
            <a:r>
              <a:rPr lang="en-GB"/>
              <a:t> – </a:t>
            </a:r>
            <a:r>
              <a:rPr b="1" lang="en-GB"/>
              <a:t>выражение</a:t>
            </a:r>
            <a:r>
              <a:rPr lang="en-GB"/>
              <a:t>.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res0 – автоматически создаваемое имя для переменной, которое интерпретатор дает результату вашего выражения.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Переменная имеет тип Int и содержит целочисленное значение 2.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Вы можете присвоить собственное имя результату выражения.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Для переменной с ключевым словом val вы не можете изменить ранее присвоенное значение.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Если вам нужно изменить значение константы, вы должны использовать ключевое слово var, но использовать это не тру.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Shape 11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Shape 1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Shape 13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Shape 1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/>
          <p:nvPr>
            <p:ph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9" name="Shape 59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Shape 6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">
  <p:cSld name="AUTOLAYOUT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Shape 65"/>
          <p:cNvSpPr/>
          <p:nvPr/>
        </p:nvSpPr>
        <p:spPr>
          <a:xfrm>
            <a:off x="0" y="0"/>
            <a:ext cx="4583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Shape 66"/>
          <p:cNvSpPr txBox="1"/>
          <p:nvPr>
            <p:ph type="title"/>
          </p:nvPr>
        </p:nvSpPr>
        <p:spPr>
          <a:xfrm>
            <a:off x="363750" y="554850"/>
            <a:ext cx="3855900" cy="4033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7" name="Shape 67"/>
          <p:cNvSpPr txBox="1"/>
          <p:nvPr>
            <p:ph idx="1" type="body"/>
          </p:nvPr>
        </p:nvSpPr>
        <p:spPr>
          <a:xfrm>
            <a:off x="4947374" y="554850"/>
            <a:ext cx="3855900" cy="4033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/>
          <a:lstStyle>
            <a:lvl1pPr indent="-330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  <a:defRPr sz="16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8" name="Shape 6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 1">
  <p:cSld name="AUTOLAYOUT_1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Shape 7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72" name="Shape 72"/>
          <p:cNvSpPr txBox="1"/>
          <p:nvPr>
            <p:ph type="title"/>
          </p:nvPr>
        </p:nvSpPr>
        <p:spPr>
          <a:xfrm>
            <a:off x="811650" y="799739"/>
            <a:ext cx="6458400" cy="1479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3" name="Shape 73"/>
          <p:cNvSpPr txBox="1"/>
          <p:nvPr>
            <p:ph idx="1" type="body"/>
          </p:nvPr>
        </p:nvSpPr>
        <p:spPr>
          <a:xfrm>
            <a:off x="811650" y="2432039"/>
            <a:ext cx="6458400" cy="2037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/>
          <a:lstStyle>
            <a:lvl1pPr indent="-330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  <a:defRPr sz="16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 3">
  <p:cSld name="AUTOLAYOUT_3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Shape 76"/>
          <p:cNvSpPr/>
          <p:nvPr/>
        </p:nvSpPr>
        <p:spPr>
          <a:xfrm>
            <a:off x="0" y="0"/>
            <a:ext cx="38091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Shape 77"/>
          <p:cNvSpPr txBox="1"/>
          <p:nvPr>
            <p:ph type="ctrTitle"/>
          </p:nvPr>
        </p:nvSpPr>
        <p:spPr>
          <a:xfrm>
            <a:off x="4269750" y="913500"/>
            <a:ext cx="4202700" cy="33165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/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8" name="Shape 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 2">
  <p:cSld name="AUTOLAYOUT_4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Shape 81"/>
          <p:cNvSpPr txBox="1"/>
          <p:nvPr>
            <p:ph type="title"/>
          </p:nvPr>
        </p:nvSpPr>
        <p:spPr>
          <a:xfrm rot="-5400000">
            <a:off x="-620225" y="1797500"/>
            <a:ext cx="4064100" cy="1506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/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>
                <a:solidFill>
                  <a:schemeClr val="dk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>
                <a:solidFill>
                  <a:schemeClr val="dk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>
                <a:solidFill>
                  <a:schemeClr val="dk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>
                <a:solidFill>
                  <a:schemeClr val="dk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>
                <a:solidFill>
                  <a:schemeClr val="dk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>
                <a:solidFill>
                  <a:schemeClr val="dk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>
                <a:solidFill>
                  <a:schemeClr val="dk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>
                <a:solidFill>
                  <a:schemeClr val="dk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2" name="Shape 82"/>
          <p:cNvSpPr txBox="1"/>
          <p:nvPr>
            <p:ph idx="1" type="body"/>
          </p:nvPr>
        </p:nvSpPr>
        <p:spPr>
          <a:xfrm>
            <a:off x="2601000" y="518875"/>
            <a:ext cx="5913300" cy="40641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/>
          <a:lstStyle>
            <a:lvl1pPr indent="-330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  <a:defRPr sz="16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3" name="Shape 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 4">
  <p:cSld name="AUTOLAYOUT_5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Shape 86"/>
          <p:cNvSpPr/>
          <p:nvPr/>
        </p:nvSpPr>
        <p:spPr>
          <a:xfrm>
            <a:off x="0" y="0"/>
            <a:ext cx="9144000" cy="2161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Shape 87"/>
          <p:cNvSpPr txBox="1"/>
          <p:nvPr>
            <p:ph type="title"/>
          </p:nvPr>
        </p:nvSpPr>
        <p:spPr>
          <a:xfrm>
            <a:off x="317700" y="369325"/>
            <a:ext cx="6934800" cy="15792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8" name="Shape 88"/>
          <p:cNvSpPr txBox="1"/>
          <p:nvPr>
            <p:ph idx="1" type="body"/>
          </p:nvPr>
        </p:nvSpPr>
        <p:spPr>
          <a:xfrm>
            <a:off x="317700" y="2432075"/>
            <a:ext cx="6397800" cy="2329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/>
          <a:lstStyle>
            <a:lvl1pPr indent="-330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  <a:defRPr sz="16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9" name="Shape 8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" name="Shape 1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Shape 20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Shape 2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Shape 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Shape 26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Shape 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" name="Shape 28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Shape 29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Shape 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Shape 33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Shape 34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" name="Shape 3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Shape 38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Shape 3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Shape 40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Shape 4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4" name="Shape 4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Shape 47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Shape 4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Shape 4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Shape 50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Shape 5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Shape 54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Shape 55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Shape 5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terial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9.png"/><Relationship Id="rId4" Type="http://schemas.openxmlformats.org/officeDocument/2006/relationships/hyperlink" Target="http://www.jesperdj.com/2016/01/08/scala-access-modifiers-and-qualifiers-in-detail/" TargetMode="Externa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2.xml"/><Relationship Id="rId3" Type="http://schemas.openxmlformats.org/officeDocument/2006/relationships/hyperlink" Target="http://alvinalexander.com/scala/how-to-control-scala-method-scope-object-private-package" TargetMode="Externa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hyperlink" Target="http://docs.scala-lang.org/style/" TargetMode="External"/><Relationship Id="rId4" Type="http://schemas.openxmlformats.org/officeDocument/2006/relationships/hyperlink" Target="http://twitter.github.io/effectivescala/" TargetMode="Externa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hyperlink" Target="http://twitter.github.io/effectivescala/index-ru.html" TargetMode="External"/><Relationship Id="rId4" Type="http://schemas.openxmlformats.org/officeDocument/2006/relationships/hyperlink" Target="https://www.scala-exercises.org/std_lib/" TargetMode="External"/><Relationship Id="rId5" Type="http://schemas.openxmlformats.org/officeDocument/2006/relationships/hyperlink" Target="http://www.atomicscala.com/" TargetMode="Externa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0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8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2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15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jpg"/><Relationship Id="rId4" Type="http://schemas.openxmlformats.org/officeDocument/2006/relationships/image" Target="../media/image1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Scala School</a:t>
            </a:r>
            <a:endParaRPr/>
          </a:p>
        </p:txBody>
      </p:sp>
      <p:sp>
        <p:nvSpPr>
          <p:cNvPr id="95" name="Shape 95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Лекция 1. Основы</a:t>
            </a:r>
            <a:endParaRPr/>
          </a:p>
        </p:txBody>
      </p:sp>
      <p:sp>
        <p:nvSpPr>
          <p:cNvPr id="96" name="Shape 9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97" name="Shape 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0163" y="3480400"/>
            <a:ext cx="4842824" cy="8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Условия</a:t>
            </a:r>
            <a:endParaRPr/>
          </a:p>
        </p:txBody>
      </p:sp>
      <p:sp>
        <p:nvSpPr>
          <p:cNvPr id="161" name="Shape 161"/>
          <p:cNvSpPr txBox="1"/>
          <p:nvPr>
            <p:ph idx="1" type="body"/>
          </p:nvPr>
        </p:nvSpPr>
        <p:spPr>
          <a:xfrm>
            <a:off x="471900" y="198542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78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GB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-GB">
                <a:solidFill>
                  <a:srgbClr val="3B5BB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GB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&gt; </a:t>
            </a:r>
            <a:r>
              <a:rPr lang="en-GB">
                <a:solidFill>
                  <a:srgbClr val="3B5BB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GB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br>
              <a:rPr lang="en-GB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-GB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println(</a:t>
            </a:r>
            <a:r>
              <a:rPr lang="en-GB">
                <a:solidFill>
                  <a:srgbClr val="409B1C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"1 &gt; 2! O_o"</a:t>
            </a:r>
            <a:r>
              <a:rPr lang="en-GB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br>
              <a:rPr lang="en-GB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-GB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 </a:t>
            </a:r>
            <a:r>
              <a:rPr lang="en-GB">
                <a:solidFill>
                  <a:srgbClr val="FF78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else</a:t>
            </a:r>
            <a:r>
              <a:rPr lang="en-GB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br>
              <a:rPr lang="en-GB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-GB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println(</a:t>
            </a:r>
            <a:r>
              <a:rPr lang="en-GB">
                <a:solidFill>
                  <a:srgbClr val="409B1C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"1 &lt; 2! That seems ok"</a:t>
            </a:r>
            <a:r>
              <a:rPr lang="en-GB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br>
              <a:rPr lang="en-GB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-GB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78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GB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-GB">
                <a:solidFill>
                  <a:srgbClr val="3B5BB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GB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&lt;= </a:t>
            </a:r>
            <a:r>
              <a:rPr lang="en-GB">
                <a:solidFill>
                  <a:srgbClr val="3B5BB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GB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println(</a:t>
            </a:r>
            <a:r>
              <a:rPr lang="en-GB">
                <a:solidFill>
                  <a:srgbClr val="409B1C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"1 &gt; 2! O_o"</a:t>
            </a:r>
            <a:r>
              <a:rPr lang="en-GB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62" name="Shape 16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>
                <a:solidFill>
                  <a:schemeClr val="lt2"/>
                </a:solidFill>
              </a:rPr>
              <a:t>‹#›</a:t>
            </a:fld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Условия</a:t>
            </a:r>
            <a:endParaRPr/>
          </a:p>
        </p:txBody>
      </p:sp>
      <p:sp>
        <p:nvSpPr>
          <p:cNvPr id="168" name="Shape 168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2921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78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val</a:t>
            </a:r>
            <a:r>
              <a:rPr lang="en-GB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3B5BB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ifResult</a:t>
            </a:r>
            <a:r>
              <a:rPr lang="en-GB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GB">
                <a:solidFill>
                  <a:srgbClr val="FF78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GB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-GB">
                <a:solidFill>
                  <a:srgbClr val="3B5BB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GB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&gt; </a:t>
            </a:r>
            <a:r>
              <a:rPr lang="en-GB">
                <a:solidFill>
                  <a:srgbClr val="3B5BB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GB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br>
              <a:rPr lang="en-GB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-GB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GB">
                <a:solidFill>
                  <a:srgbClr val="3B5BB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br>
              <a:rPr lang="en-GB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-GB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 </a:t>
            </a:r>
            <a:r>
              <a:rPr lang="en-GB">
                <a:solidFill>
                  <a:srgbClr val="FF78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else</a:t>
            </a:r>
            <a:r>
              <a:rPr lang="en-GB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br>
              <a:rPr lang="en-GB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-GB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GB">
                <a:solidFill>
                  <a:srgbClr val="3B5BB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br>
              <a:rPr lang="en-GB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-GB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2921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println(</a:t>
            </a:r>
            <a:r>
              <a:rPr lang="en-GB">
                <a:solidFill>
                  <a:srgbClr val="3B5BB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ifResult</a:t>
            </a:r>
            <a:r>
              <a:rPr lang="en-GB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69" name="Shape 16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>
                <a:solidFill>
                  <a:schemeClr val="lt2"/>
                </a:solidFill>
              </a:rPr>
              <a:t>‹#›</a:t>
            </a:fld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Условия</a:t>
            </a:r>
            <a:endParaRPr/>
          </a:p>
        </p:txBody>
      </p:sp>
      <p:sp>
        <p:nvSpPr>
          <p:cNvPr id="175" name="Shape 17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2921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78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val</a:t>
            </a:r>
            <a:r>
              <a:rPr lang="en-GB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3B5BB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ifResult</a:t>
            </a:r>
            <a:r>
              <a:rPr lang="en-GB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-GB">
                <a:solidFill>
                  <a:srgbClr val="FF78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-GB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GB">
                <a:solidFill>
                  <a:srgbClr val="FF78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GB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-GB">
                <a:solidFill>
                  <a:srgbClr val="3B5BB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GB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&gt; </a:t>
            </a:r>
            <a:r>
              <a:rPr lang="en-GB">
                <a:solidFill>
                  <a:srgbClr val="3B5BB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GB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br>
              <a:rPr lang="en-GB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-GB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GB">
                <a:solidFill>
                  <a:srgbClr val="3B5BB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br>
              <a:rPr lang="en-GB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-GB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 </a:t>
            </a:r>
            <a:r>
              <a:rPr lang="en-GB">
                <a:solidFill>
                  <a:srgbClr val="FF78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else</a:t>
            </a:r>
            <a:r>
              <a:rPr lang="en-GB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br>
              <a:rPr lang="en-GB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-GB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GB">
                <a:solidFill>
                  <a:srgbClr val="3B5BB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br>
              <a:rPr lang="en-GB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-GB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2921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println(</a:t>
            </a:r>
            <a:r>
              <a:rPr lang="en-GB">
                <a:solidFill>
                  <a:srgbClr val="3B5BB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ifResult</a:t>
            </a:r>
            <a:r>
              <a:rPr lang="en-GB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76" name="Shape 17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>
                <a:solidFill>
                  <a:schemeClr val="lt2"/>
                </a:solidFill>
              </a:rPr>
              <a:t>‹#›</a:t>
            </a:fld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Условия</a:t>
            </a:r>
            <a:endParaRPr/>
          </a:p>
        </p:txBody>
      </p:sp>
      <p:sp>
        <p:nvSpPr>
          <p:cNvPr id="182" name="Shape 182"/>
          <p:cNvSpPr txBox="1"/>
          <p:nvPr>
            <p:ph idx="1" type="body"/>
          </p:nvPr>
        </p:nvSpPr>
        <p:spPr>
          <a:xfrm>
            <a:off x="471900" y="1919075"/>
            <a:ext cx="50802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2921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78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val</a:t>
            </a:r>
            <a:r>
              <a:rPr lang="en-GB" sz="18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800">
                <a:solidFill>
                  <a:srgbClr val="3B5BB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ifResult</a:t>
            </a:r>
            <a:r>
              <a:rPr lang="en-GB" sz="18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-GB" sz="1800">
                <a:solidFill>
                  <a:srgbClr val="FF78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en-GB" sz="18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GB" sz="1800">
                <a:solidFill>
                  <a:srgbClr val="FF78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GB" sz="18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-GB" sz="1800">
                <a:solidFill>
                  <a:srgbClr val="3B5BB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GB" sz="18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8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 </a:t>
            </a:r>
            <a:r>
              <a:rPr lang="en-GB" sz="1800">
                <a:solidFill>
                  <a:srgbClr val="3B5BB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GB" sz="18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br>
              <a:rPr lang="en-GB" sz="18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18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GB" sz="1800">
                <a:solidFill>
                  <a:srgbClr val="3B5BB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br>
              <a:rPr lang="en-GB" sz="18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18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 </a:t>
            </a:r>
            <a:r>
              <a:rPr lang="en-GB" sz="1800">
                <a:solidFill>
                  <a:srgbClr val="FF78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else</a:t>
            </a:r>
            <a:r>
              <a:rPr lang="en-GB" sz="18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br>
              <a:rPr lang="en-GB" sz="18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18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GB" sz="1800">
                <a:solidFill>
                  <a:srgbClr val="3B5BB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br>
              <a:rPr lang="en-GB" sz="18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18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800"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2921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println(</a:t>
            </a:r>
            <a:r>
              <a:rPr lang="en-GB" sz="1800">
                <a:solidFill>
                  <a:srgbClr val="3B5BB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ifResult</a:t>
            </a:r>
            <a:r>
              <a:rPr lang="en-GB" sz="18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800"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83" name="Shape 18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84" name="Shape 184"/>
          <p:cNvSpPr txBox="1"/>
          <p:nvPr>
            <p:ph idx="2" type="body"/>
          </p:nvPr>
        </p:nvSpPr>
        <p:spPr>
          <a:xfrm>
            <a:off x="5884825" y="1919075"/>
            <a:ext cx="28092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FF0000"/>
                </a:solidFill>
              </a:rPr>
              <a:t>error:</a:t>
            </a:r>
            <a:r>
              <a:rPr lang="en-GB" sz="1800">
                <a:solidFill>
                  <a:srgbClr val="FF0000"/>
                </a:solidFill>
              </a:rPr>
              <a:t> type mismatch;</a:t>
            </a:r>
            <a:endParaRPr sz="1800">
              <a:solidFill>
                <a:srgbClr val="FF0000"/>
              </a:solidFill>
            </a:endParaRPr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0000"/>
                </a:solidFill>
              </a:rPr>
              <a:t> found   : Int(1)</a:t>
            </a:r>
            <a:endParaRPr sz="1800">
              <a:solidFill>
                <a:srgbClr val="FF0000"/>
              </a:solidFill>
            </a:endParaRPr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0000"/>
                </a:solidFill>
              </a:rPr>
              <a:t> required: String</a:t>
            </a:r>
            <a:endParaRPr sz="1800">
              <a:solidFill>
                <a:srgbClr val="FF0000"/>
              </a:solidFill>
            </a:endParaRPr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Условия</a:t>
            </a:r>
            <a:endParaRPr/>
          </a:p>
        </p:txBody>
      </p:sp>
      <p:sp>
        <p:nvSpPr>
          <p:cNvPr id="190" name="Shape 190"/>
          <p:cNvSpPr txBox="1"/>
          <p:nvPr>
            <p:ph idx="1" type="body"/>
          </p:nvPr>
        </p:nvSpPr>
        <p:spPr>
          <a:xfrm>
            <a:off x="471900" y="1836975"/>
            <a:ext cx="8222100" cy="279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2921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78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val</a:t>
            </a:r>
            <a:r>
              <a:rPr lang="en-GB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3B5BB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ifResult</a:t>
            </a:r>
            <a:r>
              <a:rPr lang="en-GB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GB">
                <a:solidFill>
                  <a:srgbClr val="FF78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GB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-GB">
                <a:solidFill>
                  <a:srgbClr val="3B5BB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GB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&gt; </a:t>
            </a:r>
            <a:r>
              <a:rPr lang="en-GB">
                <a:solidFill>
                  <a:srgbClr val="3B5BB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GB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br>
              <a:rPr lang="en-GB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-GB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GB">
                <a:solidFill>
                  <a:srgbClr val="3B5BB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br>
              <a:rPr lang="en-GB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-GB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 </a:t>
            </a:r>
            <a:r>
              <a:rPr lang="en-GB">
                <a:solidFill>
                  <a:srgbClr val="FF78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else</a:t>
            </a:r>
            <a:r>
              <a:rPr lang="en-GB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br>
              <a:rPr lang="en-GB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-GB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“</a:t>
            </a:r>
            <a:r>
              <a:rPr lang="en-GB">
                <a:solidFill>
                  <a:srgbClr val="3B5BB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2”</a:t>
            </a:r>
            <a:br>
              <a:rPr lang="en-GB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-GB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2921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ifResult: Any = “2”</a:t>
            </a:r>
            <a:endParaRPr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2921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println(</a:t>
            </a:r>
            <a:r>
              <a:rPr lang="en-GB">
                <a:solidFill>
                  <a:srgbClr val="3B5BB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ifResult</a:t>
            </a:r>
            <a:r>
              <a:rPr lang="en-GB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91" name="Shape 19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>
                <a:solidFill>
                  <a:schemeClr val="lt2"/>
                </a:solidFill>
              </a:rPr>
              <a:t>‹#›</a:t>
            </a:fld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Цикл while</a:t>
            </a:r>
            <a:endParaRPr/>
          </a:p>
        </p:txBody>
      </p:sp>
      <p:sp>
        <p:nvSpPr>
          <p:cNvPr id="197" name="Shape 197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78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n-GB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3B5BB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-GB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GB">
                <a:solidFill>
                  <a:srgbClr val="3B5BB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br>
              <a:rPr lang="en-GB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-GB">
                <a:solidFill>
                  <a:srgbClr val="FF78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while</a:t>
            </a:r>
            <a:r>
              <a:rPr lang="en-GB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(i &lt; </a:t>
            </a:r>
            <a:r>
              <a:rPr lang="en-GB">
                <a:solidFill>
                  <a:srgbClr val="3B5BB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-GB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br>
              <a:rPr lang="en-GB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-GB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println(i)</a:t>
            </a:r>
            <a:br>
              <a:rPr lang="en-GB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-GB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i += </a:t>
            </a:r>
            <a:r>
              <a:rPr lang="en-GB">
                <a:solidFill>
                  <a:srgbClr val="3B5BB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br>
              <a:rPr lang="en-GB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-GB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98" name="Shape 19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>
                <a:solidFill>
                  <a:schemeClr val="lt2"/>
                </a:solidFill>
              </a:rPr>
              <a:t>‹#›</a:t>
            </a:fld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Цикл do-while</a:t>
            </a:r>
            <a:endParaRPr/>
          </a:p>
        </p:txBody>
      </p:sp>
      <p:sp>
        <p:nvSpPr>
          <p:cNvPr id="204" name="Shape 20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78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n-GB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3B5BB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-GB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GB">
                <a:solidFill>
                  <a:srgbClr val="3B5BB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br>
              <a:rPr lang="en-GB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-GB">
                <a:solidFill>
                  <a:srgbClr val="FF78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do</a:t>
            </a:r>
            <a:r>
              <a:rPr lang="en-GB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br>
              <a:rPr lang="en-GB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-GB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println(i)</a:t>
            </a:r>
            <a:br>
              <a:rPr lang="en-GB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-GB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i += </a:t>
            </a:r>
            <a:r>
              <a:rPr lang="en-GB">
                <a:solidFill>
                  <a:srgbClr val="3B5BB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br>
              <a:rPr lang="en-GB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-GB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 </a:t>
            </a:r>
            <a:r>
              <a:rPr lang="en-GB">
                <a:solidFill>
                  <a:srgbClr val="FF78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while</a:t>
            </a:r>
            <a:r>
              <a:rPr lang="en-GB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(i &lt; </a:t>
            </a:r>
            <a:r>
              <a:rPr lang="en-GB">
                <a:solidFill>
                  <a:srgbClr val="3B5BB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-GB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05" name="Shape 20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>
                <a:solidFill>
                  <a:schemeClr val="lt2"/>
                </a:solidFill>
              </a:rPr>
              <a:t>‹#›</a:t>
            </a:fld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Пакеты</a:t>
            </a:r>
            <a:endParaRPr/>
          </a:p>
        </p:txBody>
      </p:sp>
      <p:sp>
        <p:nvSpPr>
          <p:cNvPr id="211" name="Shape 21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78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package</a:t>
            </a:r>
            <a:r>
              <a:rPr lang="en-GB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3B5BB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wtf.scala.e01</a:t>
            </a:r>
            <a:br>
              <a:rPr lang="en-GB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endParaRPr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78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-GB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3B5BB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-GB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{}</a:t>
            </a:r>
            <a:br>
              <a:rPr lang="en-GB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-GB">
                <a:solidFill>
                  <a:srgbClr val="FF78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-GB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3B5BB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</a:t>
            </a:r>
            <a:r>
              <a:rPr lang="en-GB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{}</a:t>
            </a:r>
            <a:endParaRPr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78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3B5BB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-GB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(): </a:t>
            </a:r>
            <a:r>
              <a:rPr lang="en-GB">
                <a:solidFill>
                  <a:srgbClr val="FF78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Unit</a:t>
            </a:r>
            <a:r>
              <a:rPr lang="en-GB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??? // </a:t>
            </a:r>
            <a:r>
              <a:rPr lang="en-GB">
                <a:solidFill>
                  <a:srgbClr val="FF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Error:(39, 1) expected class or object</a:t>
            </a:r>
            <a:r>
              <a:rPr lang="en-GB" sz="1400">
                <a:solidFill>
                  <a:srgbClr val="FF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1400">
              <a:solidFill>
                <a:srgbClr val="FF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12" name="Shape 21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>
                <a:solidFill>
                  <a:schemeClr val="lt2"/>
                </a:solidFill>
              </a:rPr>
              <a:t>‹#›</a:t>
            </a:fld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Импорты</a:t>
            </a:r>
            <a:endParaRPr/>
          </a:p>
        </p:txBody>
      </p:sp>
      <p:sp>
        <p:nvSpPr>
          <p:cNvPr id="218" name="Shape 218"/>
          <p:cNvSpPr txBox="1"/>
          <p:nvPr>
            <p:ph idx="1" type="body"/>
          </p:nvPr>
        </p:nvSpPr>
        <p:spPr>
          <a:xfrm>
            <a:off x="471900" y="1919075"/>
            <a:ext cx="42222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import</a:t>
            </a:r>
            <a:r>
              <a:rPr lang="en-GB" sz="18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p._</a:t>
            </a:r>
            <a:endParaRPr sz="1800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Все члены пакета p (аналогично </a:t>
            </a:r>
            <a:r>
              <a:rPr b="1" lang="en-GB" sz="18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import</a:t>
            </a:r>
            <a:r>
              <a:rPr lang="en-GB" sz="18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p.* из Java).</a:t>
            </a:r>
            <a:endParaRPr sz="1800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import</a:t>
            </a:r>
            <a:r>
              <a:rPr lang="en-GB" sz="18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p.x</a:t>
            </a:r>
            <a:endParaRPr sz="1800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член x объекта p.a</a:t>
            </a:r>
            <a:endParaRPr sz="1800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import</a:t>
            </a:r>
            <a:r>
              <a:rPr lang="en-GB" sz="18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p.{x </a:t>
            </a:r>
            <a:r>
              <a:rPr b="1" lang="en-GB" sz="18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=&gt;</a:t>
            </a:r>
            <a:r>
              <a:rPr lang="en-GB" sz="18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a}</a:t>
            </a:r>
            <a:endParaRPr sz="1800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член x объекта p импортирован как a.</a:t>
            </a:r>
            <a:endParaRPr sz="1800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78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78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19" name="Shape 21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>
                <a:solidFill>
                  <a:schemeClr val="lt2"/>
                </a:solidFill>
              </a:rPr>
              <a:t>‹#›</a:t>
            </a:fld>
            <a:endParaRPr>
              <a:solidFill>
                <a:schemeClr val="lt2"/>
              </a:solidFill>
            </a:endParaRPr>
          </a:p>
        </p:txBody>
      </p:sp>
      <p:sp>
        <p:nvSpPr>
          <p:cNvPr id="220" name="Shape 220"/>
          <p:cNvSpPr txBox="1"/>
          <p:nvPr>
            <p:ph idx="2" type="body"/>
          </p:nvPr>
        </p:nvSpPr>
        <p:spPr>
          <a:xfrm>
            <a:off x="48466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import</a:t>
            </a:r>
            <a:r>
              <a:rPr lang="en-GB" sz="18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p.{x, y}</a:t>
            </a:r>
            <a:endParaRPr sz="1800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члены x и y объекта p.</a:t>
            </a:r>
            <a:endParaRPr sz="1800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import</a:t>
            </a:r>
            <a:r>
              <a:rPr lang="en-GB" sz="18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p.{x =&gt; _, _}</a:t>
            </a:r>
            <a:endParaRPr sz="1800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Все члены пакета p, кроме x.</a:t>
            </a:r>
            <a:endParaRPr sz="1800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import</a:t>
            </a:r>
            <a:r>
              <a:rPr lang="en-GB" sz="18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p1.p2.z</a:t>
            </a:r>
            <a:endParaRPr sz="1800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член z объекта p2, который является членом p1.</a:t>
            </a:r>
            <a:endParaRPr sz="1800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 txBox="1"/>
          <p:nvPr>
            <p:ph type="title"/>
          </p:nvPr>
        </p:nvSpPr>
        <p:spPr>
          <a:xfrm>
            <a:off x="317700" y="369325"/>
            <a:ext cx="6934800" cy="157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Импорты по умолчанию</a:t>
            </a:r>
            <a:endParaRPr/>
          </a:p>
        </p:txBody>
      </p:sp>
      <p:sp>
        <p:nvSpPr>
          <p:cNvPr id="226" name="Shape 226"/>
          <p:cNvSpPr txBox="1"/>
          <p:nvPr>
            <p:ph idx="1" type="body"/>
          </p:nvPr>
        </p:nvSpPr>
        <p:spPr>
          <a:xfrm>
            <a:off x="317700" y="2432075"/>
            <a:ext cx="6397800" cy="232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342900" rtl="0">
              <a:lnSpc>
                <a:spcPct val="140000"/>
              </a:lnSpc>
              <a:spcBef>
                <a:spcPts val="1700"/>
              </a:spcBef>
              <a:spcAft>
                <a:spcPts val="0"/>
              </a:spcAft>
              <a:buClr>
                <a:srgbClr val="5F5F60"/>
              </a:buClr>
              <a:buSzPts val="2400"/>
              <a:buFont typeface="Georgia"/>
              <a:buChar char="●"/>
            </a:pPr>
            <a:r>
              <a:rPr i="1" lang="en-GB" sz="2400">
                <a:solidFill>
                  <a:srgbClr val="5F5F60"/>
                </a:solidFill>
                <a:latin typeface="Georgia"/>
                <a:ea typeface="Georgia"/>
                <a:cs typeface="Georgia"/>
                <a:sym typeface="Georgia"/>
              </a:rPr>
              <a:t>Пакет java.lang._</a:t>
            </a:r>
            <a:endParaRPr i="1" sz="2400">
              <a:solidFill>
                <a:srgbClr val="5F5F6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81000" lvl="0" marL="457200" marR="342900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5F5F60"/>
              </a:buClr>
              <a:buSzPts val="2400"/>
              <a:buFont typeface="Georgia"/>
              <a:buChar char="●"/>
            </a:pPr>
            <a:r>
              <a:rPr i="1" lang="en-GB" sz="2400">
                <a:solidFill>
                  <a:srgbClr val="5F5F60"/>
                </a:solidFill>
                <a:latin typeface="Georgia"/>
                <a:ea typeface="Georgia"/>
                <a:cs typeface="Georgia"/>
                <a:sym typeface="Georgia"/>
              </a:rPr>
              <a:t>Пакет scala._</a:t>
            </a:r>
            <a:endParaRPr i="1" sz="2400">
              <a:solidFill>
                <a:srgbClr val="5F5F6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81000" lvl="0" marL="457200" marR="342900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5F5F60"/>
              </a:buClr>
              <a:buSzPts val="2400"/>
              <a:buFont typeface="Georgia"/>
              <a:buChar char="●"/>
            </a:pPr>
            <a:r>
              <a:rPr i="1" lang="en-GB" sz="2400">
                <a:solidFill>
                  <a:srgbClr val="5F5F60"/>
                </a:solidFill>
                <a:latin typeface="Georgia"/>
                <a:ea typeface="Georgia"/>
                <a:cs typeface="Georgia"/>
                <a:sym typeface="Georgia"/>
              </a:rPr>
              <a:t>Поля объекта scala.Predef._</a:t>
            </a:r>
            <a:endParaRPr sz="2400"/>
          </a:p>
        </p:txBody>
      </p:sp>
      <p:sp>
        <p:nvSpPr>
          <p:cNvPr id="227" name="Shape 2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>
                <a:solidFill>
                  <a:schemeClr val="dk2"/>
                </a:solidFill>
              </a:rPr>
              <a:t>‹#›</a:t>
            </a:fld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/>
          <p:nvPr>
            <p:ph type="title"/>
          </p:nvPr>
        </p:nvSpPr>
        <p:spPr>
          <a:xfrm>
            <a:off x="363750" y="3621700"/>
            <a:ext cx="3855900" cy="96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Толмачёв Сергей</a:t>
            </a:r>
            <a:endParaRPr/>
          </a:p>
        </p:txBody>
      </p:sp>
      <p:sp>
        <p:nvSpPr>
          <p:cNvPr id="103" name="Shape 103"/>
          <p:cNvSpPr txBox="1"/>
          <p:nvPr>
            <p:ph idx="1" type="body"/>
          </p:nvPr>
        </p:nvSpPr>
        <p:spPr>
          <a:xfrm>
            <a:off x="4947374" y="554850"/>
            <a:ext cx="3855900" cy="403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Программист в Waves Platform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Пишу на Scala </a:t>
            </a:r>
            <a:r>
              <a:rPr lang="en-GB"/>
              <a:t>около 5 лет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Подробнее: http://tolsi.ru</a:t>
            </a:r>
            <a:endParaRPr/>
          </a:p>
        </p:txBody>
      </p:sp>
      <p:sp>
        <p:nvSpPr>
          <p:cNvPr id="104" name="Shape 1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05" name="Shape 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8175" y="478650"/>
            <a:ext cx="2887051" cy="2887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Примеры полезных объектов для и</a:t>
            </a:r>
            <a:r>
              <a:rPr lang="en-GB"/>
              <a:t>мпорта</a:t>
            </a:r>
            <a:endParaRPr/>
          </a:p>
        </p:txBody>
      </p:sp>
      <p:sp>
        <p:nvSpPr>
          <p:cNvPr id="233" name="Shape 233"/>
          <p:cNvSpPr txBox="1"/>
          <p:nvPr>
            <p:ph idx="1" type="body"/>
          </p:nvPr>
        </p:nvSpPr>
        <p:spPr>
          <a:xfrm>
            <a:off x="471900" y="1919075"/>
            <a:ext cx="42222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</a:t>
            </a:r>
            <a:r>
              <a:rPr lang="en-GB"/>
              <a:t>cala.sys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Доступ к системным функциям, процессам и параметрам окружения</a:t>
            </a:r>
            <a:endParaRPr sz="1100">
              <a:solidFill>
                <a:srgbClr val="000000"/>
              </a:solidFill>
              <a:highlight>
                <a:srgbClr val="C9DAF8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>
              <a:lnSpc>
                <a:spcPct val="13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353744"/>
              </a:solidFill>
              <a:highlight>
                <a:srgbClr val="C9DAF8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78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import</a:t>
            </a:r>
            <a:r>
              <a:rPr lang="en-GB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sys._</a:t>
            </a:r>
            <a:br>
              <a:rPr lang="en-GB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-GB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object TestSys extends App {</a:t>
            </a:r>
            <a:br>
              <a:rPr lang="en-GB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-GB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println(props)</a:t>
            </a:r>
            <a:endParaRPr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GB">
                <a:solidFill>
                  <a:srgbClr val="00000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println(env)</a:t>
            </a:r>
            <a:br>
              <a:rPr lang="en-GB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-GB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353744"/>
              </a:solidFill>
              <a:highlight>
                <a:srgbClr val="C9DAF8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34" name="Shape 2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>
                <a:solidFill>
                  <a:schemeClr val="lt2"/>
                </a:solidFill>
              </a:rPr>
              <a:t>‹#›</a:t>
            </a:fld>
            <a:endParaRPr>
              <a:solidFill>
                <a:schemeClr val="lt2"/>
              </a:solidFill>
            </a:endParaRPr>
          </a:p>
        </p:txBody>
      </p:sp>
      <p:sp>
        <p:nvSpPr>
          <p:cNvPr id="235" name="Shape 235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scala.math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Математика</a:t>
            </a:r>
            <a:endParaRPr/>
          </a:p>
          <a:p>
            <a:pPr indent="0" lvl="0" marL="0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FF78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FF78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78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import</a:t>
            </a:r>
            <a:r>
              <a:rPr lang="en-GB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math.Pi</a:t>
            </a:r>
            <a:br>
              <a:rPr lang="en-GB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-GB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object TestMath extends App {</a:t>
            </a:r>
            <a:br>
              <a:rPr lang="en-GB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-GB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println(3d / Pi)</a:t>
            </a:r>
            <a:br>
              <a:rPr lang="en-GB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-GB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Примитивные типы</a:t>
            </a:r>
            <a:endParaRPr/>
          </a:p>
        </p:txBody>
      </p:sp>
      <p:sp>
        <p:nvSpPr>
          <p:cNvPr id="241" name="Shape 241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</a:rPr>
              <a:t>Byte - 8 bit signed value. Range from -128 to 127 </a:t>
            </a:r>
            <a:endParaRPr>
              <a:solidFill>
                <a:schemeClr val="dk2"/>
              </a:solidFill>
            </a:endParaRPr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</a:rPr>
              <a:t>Short -  16 bit signed value. Range -32768 to 32767</a:t>
            </a:r>
            <a:endParaRPr>
              <a:solidFill>
                <a:schemeClr val="dk2"/>
              </a:solidFill>
            </a:endParaRPr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</a:rPr>
              <a:t>Int - 32 bit signed value. Range -2147483648 to 2147483647 </a:t>
            </a:r>
            <a:endParaRPr>
              <a:solidFill>
                <a:schemeClr val="dk2"/>
              </a:solidFill>
            </a:endParaRPr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>
                <a:solidFill>
                  <a:schemeClr val="dk2"/>
                </a:solidFill>
              </a:rPr>
              <a:t>Long - 64 bit signed value. -9223372036854775808 to 9223372036854775807</a:t>
            </a:r>
            <a:endParaRPr/>
          </a:p>
        </p:txBody>
      </p:sp>
      <p:sp>
        <p:nvSpPr>
          <p:cNvPr id="242" name="Shape 24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43" name="Shape 243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</a:rPr>
              <a:t>Float - 32 bit IEEE 754 single-precision float </a:t>
            </a:r>
            <a:endParaRPr>
              <a:solidFill>
                <a:schemeClr val="dk2"/>
              </a:solidFill>
            </a:endParaRPr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</a:rPr>
              <a:t>Double - 64 bit IEEE 754 double-precision float </a:t>
            </a:r>
            <a:endParaRPr>
              <a:solidFill>
                <a:schemeClr val="dk2"/>
              </a:solidFill>
            </a:endParaRPr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</a:rPr>
              <a:t>Char - 16 bit unsigned Unicode character. Range from U+0000 to U+FFFF </a:t>
            </a:r>
            <a:endParaRPr>
              <a:solidFill>
                <a:schemeClr val="dk2"/>
              </a:solidFill>
            </a:endParaRPr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>
                <a:solidFill>
                  <a:schemeClr val="dk2"/>
                </a:solidFill>
              </a:rPr>
              <a:t>String - A sequence of Chars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Строки</a:t>
            </a:r>
            <a:endParaRPr/>
          </a:p>
        </p:txBody>
      </p:sp>
      <p:sp>
        <p:nvSpPr>
          <p:cNvPr id="249" name="Shape 24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50" name="Shape 250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78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FF78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val</a:t>
            </a:r>
            <a:r>
              <a:rPr lang="en-GB" sz="14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400">
                <a:solidFill>
                  <a:srgbClr val="3B5BB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regularString</a:t>
            </a:r>
            <a:r>
              <a:rPr lang="en-GB" sz="14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GB" sz="1400">
                <a:solidFill>
                  <a:srgbClr val="409B1C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"Hi, Scala!"</a:t>
            </a:r>
            <a:endParaRPr sz="1400">
              <a:solidFill>
                <a:srgbClr val="409B1C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7800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FF780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val</a:t>
            </a:r>
            <a:r>
              <a:rPr lang="en-GB" sz="1400">
                <a:solidFill>
                  <a:srgbClr val="00000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400">
                <a:solidFill>
                  <a:srgbClr val="3B5BB5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multilineString</a:t>
            </a:r>
            <a:r>
              <a:rPr lang="en-GB" sz="1400">
                <a:solidFill>
                  <a:srgbClr val="00000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GB" sz="1400">
                <a:solidFill>
                  <a:srgbClr val="409B1C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"""</a:t>
            </a:r>
            <a:endParaRPr sz="1400">
              <a:solidFill>
                <a:srgbClr val="409B1C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409B1C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Hello, </a:t>
            </a:r>
            <a:endParaRPr sz="1400">
              <a:solidFill>
                <a:srgbClr val="409B1C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409B1C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Scala!"""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Строки, </a:t>
            </a:r>
            <a:r>
              <a:rPr lang="en-GB"/>
              <a:t>форматирование</a:t>
            </a:r>
            <a:endParaRPr/>
          </a:p>
        </p:txBody>
      </p:sp>
      <p:sp>
        <p:nvSpPr>
          <p:cNvPr id="256" name="Shape 25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57" name="Shape 257"/>
          <p:cNvSpPr txBox="1"/>
          <p:nvPr>
            <p:ph idx="1" type="body"/>
          </p:nvPr>
        </p:nvSpPr>
        <p:spPr>
          <a:xfrm>
            <a:off x="471900" y="1919075"/>
            <a:ext cx="8222100" cy="289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FF78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val</a:t>
            </a:r>
            <a:r>
              <a:rPr lang="en-GB" sz="14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400">
                <a:solidFill>
                  <a:srgbClr val="3B5BB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floatVar</a:t>
            </a:r>
            <a:r>
              <a:rPr lang="en-GB" sz="14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GB" sz="1400">
                <a:solidFill>
                  <a:srgbClr val="3B5BB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12.456</a:t>
            </a:r>
            <a:br>
              <a:rPr lang="en-GB" sz="14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1400">
                <a:solidFill>
                  <a:srgbClr val="FF78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val</a:t>
            </a:r>
            <a:r>
              <a:rPr lang="en-GB" sz="14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400">
                <a:solidFill>
                  <a:srgbClr val="3B5BB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intVar</a:t>
            </a:r>
            <a:r>
              <a:rPr lang="en-GB" sz="14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GB" sz="1400">
                <a:solidFill>
                  <a:srgbClr val="3B5BB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2000</a:t>
            </a:r>
            <a:br>
              <a:rPr lang="en-GB" sz="14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1400">
                <a:solidFill>
                  <a:srgbClr val="FF78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val</a:t>
            </a:r>
            <a:r>
              <a:rPr lang="en-GB" sz="14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400">
                <a:solidFill>
                  <a:srgbClr val="3B5BB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multilineStringVar</a:t>
            </a:r>
            <a:r>
              <a:rPr lang="en-GB" sz="14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GB" sz="1400">
                <a:solidFill>
                  <a:srgbClr val="409B1C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"""</a:t>
            </a:r>
            <a:endParaRPr sz="1400">
              <a:solidFill>
                <a:srgbClr val="409B1C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409B1C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Hello, </a:t>
            </a:r>
            <a:endParaRPr sz="1400">
              <a:solidFill>
                <a:srgbClr val="409B1C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409B1C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Scala!"""</a:t>
            </a:r>
            <a:br>
              <a:rPr lang="en-GB" sz="14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1400">
                <a:solidFill>
                  <a:srgbClr val="FF78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val</a:t>
            </a:r>
            <a:r>
              <a:rPr lang="en-GB" sz="14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400">
                <a:solidFill>
                  <a:srgbClr val="3B5BB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fs</a:t>
            </a:r>
            <a:r>
              <a:rPr lang="en-GB" sz="14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printf(</a:t>
            </a:r>
            <a:r>
              <a:rPr lang="en-GB" sz="1400">
                <a:solidFill>
                  <a:srgbClr val="409B1C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"The value of the float variable is %f, while the value of the integer variable is %d, and the string is %s"</a:t>
            </a:r>
            <a:r>
              <a:rPr lang="en-GB" sz="14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floatVar, intVar, multilineStringVar)      </a:t>
            </a:r>
            <a:br>
              <a:rPr lang="en-GB" sz="14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14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println(fs)</a:t>
            </a:r>
            <a:endParaRPr sz="1400"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Строки, интерполяция</a:t>
            </a:r>
            <a:endParaRPr/>
          </a:p>
        </p:txBody>
      </p:sp>
      <p:sp>
        <p:nvSpPr>
          <p:cNvPr id="263" name="Shape 26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64" name="Shape 264"/>
          <p:cNvSpPr txBox="1"/>
          <p:nvPr>
            <p:ph idx="1" type="body"/>
          </p:nvPr>
        </p:nvSpPr>
        <p:spPr>
          <a:xfrm>
            <a:off x="471900" y="2234975"/>
            <a:ext cx="8222100" cy="239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78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val</a:t>
            </a:r>
            <a:r>
              <a:rPr lang="en-GB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3B5BB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-GB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GB">
                <a:solidFill>
                  <a:srgbClr val="409B1C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"James"</a:t>
            </a:r>
            <a:br>
              <a:rPr lang="en-GB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br>
              <a:rPr lang="en-GB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-GB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println(s</a:t>
            </a:r>
            <a:r>
              <a:rPr lang="en-GB">
                <a:solidFill>
                  <a:srgbClr val="409B1C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"Hello, $name"</a:t>
            </a:r>
            <a:r>
              <a:rPr lang="en-GB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br>
              <a:rPr lang="en-GB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-GB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println(s</a:t>
            </a:r>
            <a:r>
              <a:rPr lang="en-GB">
                <a:solidFill>
                  <a:srgbClr val="409B1C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"1 + 1 = ${1 + 1}"</a:t>
            </a:r>
            <a:r>
              <a:rPr lang="en-GB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FF78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Приведение типов	</a:t>
            </a:r>
            <a:endParaRPr/>
          </a:p>
        </p:txBody>
      </p:sp>
      <p:sp>
        <p:nvSpPr>
          <p:cNvPr id="270" name="Shape 270"/>
          <p:cNvSpPr txBox="1"/>
          <p:nvPr>
            <p:ph idx="1" type="body"/>
          </p:nvPr>
        </p:nvSpPr>
        <p:spPr>
          <a:xfrm>
            <a:off x="471900" y="2071700"/>
            <a:ext cx="8222100" cy="255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Для всех численных типов и строк есть методы .toLong, .toInt, …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Вместо “obj instanceof String” в Scala есть метод obj.isInstanceOf[String]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Вместо “(Long) obj” в Scala есть метод obj.asInstanceOf[Long]</a:t>
            </a:r>
            <a:endParaRPr/>
          </a:p>
        </p:txBody>
      </p:sp>
      <p:sp>
        <p:nvSpPr>
          <p:cNvPr id="271" name="Shape 27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Основы работы с консолью</a:t>
            </a:r>
            <a:endParaRPr/>
          </a:p>
        </p:txBody>
      </p:sp>
      <p:sp>
        <p:nvSpPr>
          <p:cNvPr id="277" name="Shape 27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Из Predef: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println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readline (рекомендуют использовать scala.io.StdIn)</a:t>
            </a:r>
            <a:endParaRPr/>
          </a:p>
        </p:txBody>
      </p:sp>
      <p:sp>
        <p:nvSpPr>
          <p:cNvPr id="278" name="Shape 27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79" name="Shape 279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78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package</a:t>
            </a:r>
            <a:r>
              <a:rPr lang="en-GB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3B5BB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wtf.scala.e01</a:t>
            </a:r>
            <a:br>
              <a:rPr lang="en-GB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br>
              <a:rPr lang="en-GB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-GB">
                <a:solidFill>
                  <a:srgbClr val="FF78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import</a:t>
            </a:r>
            <a:r>
              <a:rPr lang="en-GB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scala.io.StdIn.readLine</a:t>
            </a:r>
            <a:br>
              <a:rPr lang="en-GB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br>
              <a:rPr lang="en-GB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-GB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object ConsoleTest extends App {</a:t>
            </a:r>
            <a:br>
              <a:rPr lang="en-GB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-GB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val i = readLine().toInt</a:t>
            </a:r>
            <a:br>
              <a:rPr lang="en-GB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-GB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println(i + 10)</a:t>
            </a:r>
            <a:br>
              <a:rPr lang="en-GB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-GB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b="1">
              <a:solidFill>
                <a:srgbClr val="00008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Функции</a:t>
            </a:r>
            <a:r>
              <a:rPr lang="en-GB"/>
              <a:t>. Простые</a:t>
            </a:r>
            <a:endParaRPr/>
          </a:p>
        </p:txBody>
      </p:sp>
      <p:sp>
        <p:nvSpPr>
          <p:cNvPr id="285" name="Shape 285"/>
          <p:cNvSpPr txBox="1"/>
          <p:nvPr>
            <p:ph idx="1" type="body"/>
          </p:nvPr>
        </p:nvSpPr>
        <p:spPr>
          <a:xfrm>
            <a:off x="471900" y="2102300"/>
            <a:ext cx="8222100" cy="252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78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3B5BB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mult</a:t>
            </a:r>
            <a:r>
              <a:rPr lang="en-GB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(x: </a:t>
            </a:r>
            <a:r>
              <a:rPr lang="en-GB">
                <a:solidFill>
                  <a:srgbClr val="3B5BB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-GB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y: </a:t>
            </a:r>
            <a:r>
              <a:rPr lang="en-GB">
                <a:solidFill>
                  <a:srgbClr val="3B5BB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-GB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): </a:t>
            </a:r>
            <a:r>
              <a:rPr lang="en-GB">
                <a:solidFill>
                  <a:srgbClr val="FF78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-GB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{ x * y }</a:t>
            </a:r>
            <a:endParaRPr>
              <a:solidFill>
                <a:srgbClr val="FF78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86" name="Shape 28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>
                <a:solidFill>
                  <a:schemeClr val="lt2"/>
                </a:solidFill>
              </a:rPr>
              <a:t>‹#›</a:t>
            </a:fld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Функции. Анонимные</a:t>
            </a:r>
            <a:endParaRPr/>
          </a:p>
        </p:txBody>
      </p:sp>
      <p:sp>
        <p:nvSpPr>
          <p:cNvPr id="292" name="Shape 292"/>
          <p:cNvSpPr txBox="1"/>
          <p:nvPr>
            <p:ph idx="1" type="body"/>
          </p:nvPr>
        </p:nvSpPr>
        <p:spPr>
          <a:xfrm>
            <a:off x="471900" y="2102300"/>
            <a:ext cx="8222100" cy="252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(x: </a:t>
            </a:r>
            <a:r>
              <a:rPr lang="en-GB">
                <a:solidFill>
                  <a:srgbClr val="3B5BB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-GB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=&gt; x + </a:t>
            </a:r>
            <a:r>
              <a:rPr lang="en-GB">
                <a:solidFill>
                  <a:srgbClr val="3B5BB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endParaRPr>
              <a:solidFill>
                <a:srgbClr val="3B5BB5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78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78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3B5BB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Function1</a:t>
            </a:r>
            <a:r>
              <a:rPr lang="en-GB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-GB">
                <a:solidFill>
                  <a:srgbClr val="FF78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-GB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>
                <a:solidFill>
                  <a:srgbClr val="FF78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-GB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 {</a:t>
            </a:r>
            <a:br>
              <a:rPr lang="en-GB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-GB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GB">
                <a:solidFill>
                  <a:srgbClr val="FF78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3B5BB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apply</a:t>
            </a:r>
            <a:r>
              <a:rPr lang="en-GB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(x: </a:t>
            </a:r>
            <a:r>
              <a:rPr lang="en-GB">
                <a:solidFill>
                  <a:srgbClr val="3B5BB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-GB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): </a:t>
            </a:r>
            <a:r>
              <a:rPr lang="en-GB">
                <a:solidFill>
                  <a:srgbClr val="FF78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-GB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x + </a:t>
            </a:r>
            <a:r>
              <a:rPr lang="en-GB">
                <a:solidFill>
                  <a:srgbClr val="3B5BB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br>
              <a:rPr lang="en-GB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-GB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/>
          </a:p>
        </p:txBody>
      </p:sp>
      <p:sp>
        <p:nvSpPr>
          <p:cNvPr id="293" name="Shape 29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>
                <a:solidFill>
                  <a:schemeClr val="lt2"/>
                </a:solidFill>
              </a:rPr>
              <a:t>‹#›</a:t>
            </a:fld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Функции. Анонимные</a:t>
            </a:r>
            <a:endParaRPr/>
          </a:p>
        </p:txBody>
      </p:sp>
      <p:sp>
        <p:nvSpPr>
          <p:cNvPr id="299" name="Shape 299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(x: </a:t>
            </a:r>
            <a:r>
              <a:rPr lang="en-GB">
                <a:solidFill>
                  <a:srgbClr val="3B5BB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-GB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y: </a:t>
            </a:r>
            <a:r>
              <a:rPr lang="en-GB">
                <a:solidFill>
                  <a:srgbClr val="3B5BB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-GB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=&gt; </a:t>
            </a:r>
            <a:r>
              <a:rPr lang="en-GB">
                <a:solidFill>
                  <a:srgbClr val="409B1C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"("</a:t>
            </a:r>
            <a:r>
              <a:rPr lang="en-GB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+ x + </a:t>
            </a:r>
            <a:r>
              <a:rPr lang="en-GB">
                <a:solidFill>
                  <a:srgbClr val="409B1C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", "</a:t>
            </a:r>
            <a:r>
              <a:rPr lang="en-GB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+ y + </a:t>
            </a:r>
            <a:r>
              <a:rPr lang="en-GB">
                <a:solidFill>
                  <a:srgbClr val="409B1C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")"</a:t>
            </a:r>
            <a:endParaRPr>
              <a:solidFill>
                <a:srgbClr val="409B1C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09B1C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78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val</a:t>
            </a:r>
            <a:r>
              <a:rPr lang="en-GB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3B5BB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-GB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() =&gt; </a:t>
            </a:r>
            <a:r>
              <a:rPr lang="en-GB">
                <a:solidFill>
                  <a:srgbClr val="3B5BB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br>
              <a:rPr lang="en-GB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-GB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a()</a:t>
            </a:r>
            <a:endParaRPr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00" name="Shape 30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>
                <a:solidFill>
                  <a:schemeClr val="lt2"/>
                </a:solidFill>
              </a:rPr>
              <a:t>‹#›</a:t>
            </a:fld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koshecka_13359381_orig_.jpg" id="110" name="Shape 110"/>
          <p:cNvPicPr preferRelativeResize="0"/>
          <p:nvPr/>
        </p:nvPicPr>
        <p:blipFill rotWithShape="1">
          <a:blip r:embed="rId3">
            <a:alphaModFix/>
          </a:blip>
          <a:srcRect b="0" l="12973" r="12973" t="0"/>
          <a:stretch/>
        </p:blipFill>
        <p:spPr>
          <a:xfrm>
            <a:off x="0" y="24"/>
            <a:ext cx="3808976" cy="514345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Shape 111"/>
          <p:cNvSpPr txBox="1"/>
          <p:nvPr>
            <p:ph type="ctrTitle"/>
          </p:nvPr>
        </p:nvSpPr>
        <p:spPr>
          <a:xfrm>
            <a:off x="4491475" y="913500"/>
            <a:ext cx="4202700" cy="33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Кто здесь и зачем?</a:t>
            </a:r>
            <a:endParaRPr/>
          </a:p>
        </p:txBody>
      </p:sp>
      <p:sp>
        <p:nvSpPr>
          <p:cNvPr id="112" name="Shape 1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Shape 30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Коллекции. Совсем кратко</a:t>
            </a:r>
            <a:endParaRPr/>
          </a:p>
        </p:txBody>
      </p:sp>
      <p:sp>
        <p:nvSpPr>
          <p:cNvPr id="306" name="Shape 306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40404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Списки</a:t>
            </a:r>
            <a:endParaRPr b="1">
              <a:solidFill>
                <a:srgbClr val="40404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000000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scala&gt; val numbers = List(1, 2, 3, 4)</a:t>
            </a:r>
            <a:br>
              <a:rPr lang="en-GB" sz="900">
                <a:solidFill>
                  <a:srgbClr val="000000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GB" sz="900">
                <a:solidFill>
                  <a:srgbClr val="000000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numbers: List[Int] = List(1, 2, 3, 4)</a:t>
            </a:r>
            <a:endParaRPr sz="900">
              <a:solidFill>
                <a:srgbClr val="000000"/>
              </a:solidFill>
              <a:highlight>
                <a:srgbClr val="F5F5F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40404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40404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Наборы</a:t>
            </a:r>
            <a:endParaRPr b="1">
              <a:solidFill>
                <a:srgbClr val="40404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30303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Наборы не содержат одинаковых элементов</a:t>
            </a:r>
            <a:endParaRPr sz="1000">
              <a:solidFill>
                <a:srgbClr val="30303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000000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scala&gt; Set(1, 1, 2)</a:t>
            </a:r>
            <a:br>
              <a:rPr lang="en-GB" sz="900">
                <a:solidFill>
                  <a:srgbClr val="000000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GB" sz="900">
                <a:solidFill>
                  <a:srgbClr val="000000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res0: scala.collection.immutable.Set[Int] = Set(1, 2)</a:t>
            </a:r>
            <a:endParaRPr sz="900">
              <a:solidFill>
                <a:srgbClr val="000000"/>
              </a:solidFill>
              <a:highlight>
                <a:srgbClr val="F5F5F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1400"/>
              </a:spcBef>
              <a:spcAft>
                <a:spcPts val="160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07" name="Shape 30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08" name="Shape 308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40404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Карты</a:t>
            </a:r>
            <a:endParaRPr sz="1000">
              <a:solidFill>
                <a:srgbClr val="30303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000000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Map(1 -&gt; 2)</a:t>
            </a:r>
            <a:endParaRPr sz="900">
              <a:solidFill>
                <a:srgbClr val="000000"/>
              </a:solidFill>
              <a:highlight>
                <a:srgbClr val="F5F5F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000000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res0: scala.collection.immutable.Map[Int,Int] = Map(1 -&gt; 2)</a:t>
            </a:r>
            <a:endParaRPr sz="900">
              <a:solidFill>
                <a:srgbClr val="000000"/>
              </a:solidFill>
              <a:highlight>
                <a:srgbClr val="F5F5F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40404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Массивы</a:t>
            </a:r>
            <a:endParaRPr/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000000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Array(1, 2)</a:t>
            </a:r>
            <a:endParaRPr sz="900">
              <a:solidFill>
                <a:srgbClr val="000000"/>
              </a:solidFill>
              <a:highlight>
                <a:srgbClr val="F5F5F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50000"/>
              </a:lnSpc>
              <a:spcBef>
                <a:spcPts val="1400"/>
              </a:spcBef>
              <a:spcAft>
                <a:spcPts val="1400"/>
              </a:spcAft>
              <a:buNone/>
            </a:pPr>
            <a:r>
              <a:rPr lang="en-GB" sz="900">
                <a:solidFill>
                  <a:srgbClr val="000000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res0: Array[Int] = Array(1, 2)</a:t>
            </a:r>
            <a:endParaRPr sz="900">
              <a:solidFill>
                <a:srgbClr val="000000"/>
              </a:solidFill>
              <a:highlight>
                <a:srgbClr val="F5F5F5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Shape 31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Коллекции. Совсем кратко</a:t>
            </a:r>
            <a:endParaRPr/>
          </a:p>
        </p:txBody>
      </p:sp>
      <p:sp>
        <p:nvSpPr>
          <p:cNvPr id="314" name="Shape 31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40404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Кортеж</a:t>
            </a:r>
            <a:endParaRPr b="1">
              <a:solidFill>
                <a:srgbClr val="40404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30303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Кортеж объединяет простые логические элементы коллекции без использования классов.</a:t>
            </a:r>
            <a:endParaRPr sz="1000">
              <a:solidFill>
                <a:srgbClr val="30303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000000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scala&gt; val hostPort = ("localhost", 80)</a:t>
            </a:r>
            <a:br>
              <a:rPr lang="en-GB" sz="900">
                <a:solidFill>
                  <a:srgbClr val="000000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GB" sz="900">
                <a:solidFill>
                  <a:srgbClr val="000000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hostPort: (String, Int) = (localhost, 80)</a:t>
            </a:r>
            <a:endParaRPr sz="1000">
              <a:solidFill>
                <a:srgbClr val="30303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000000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scala&gt; hostPort._1</a:t>
            </a:r>
            <a:br>
              <a:rPr lang="en-GB" sz="900">
                <a:solidFill>
                  <a:srgbClr val="000000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GB" sz="900">
                <a:solidFill>
                  <a:srgbClr val="000000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res0: String = localhost</a:t>
            </a:r>
            <a:br>
              <a:rPr lang="en-GB" sz="900">
                <a:solidFill>
                  <a:srgbClr val="000000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br>
              <a:rPr lang="en-GB" sz="900">
                <a:solidFill>
                  <a:srgbClr val="000000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GB" sz="900">
                <a:solidFill>
                  <a:srgbClr val="000000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scala&gt; hostPort._2</a:t>
            </a:r>
            <a:br>
              <a:rPr lang="en-GB" sz="900">
                <a:solidFill>
                  <a:srgbClr val="000000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GB" sz="900">
                <a:solidFill>
                  <a:srgbClr val="000000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res1: Int = 80</a:t>
            </a:r>
            <a:endParaRPr sz="900">
              <a:solidFill>
                <a:srgbClr val="000000"/>
              </a:solidFill>
              <a:highlight>
                <a:srgbClr val="F5F5F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1400"/>
              </a:spcBef>
              <a:spcAft>
                <a:spcPts val="160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15" name="Shape 31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>
                <a:solidFill>
                  <a:schemeClr val="lt2"/>
                </a:solidFill>
              </a:rPr>
              <a:t>‹#›</a:t>
            </a:fld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Коллекции. Совсем кратко</a:t>
            </a:r>
            <a:endParaRPr/>
          </a:p>
        </p:txBody>
      </p:sp>
      <p:sp>
        <p:nvSpPr>
          <p:cNvPr id="321" name="Shape 321"/>
          <p:cNvSpPr txBox="1"/>
          <p:nvPr>
            <p:ph idx="1" type="body"/>
          </p:nvPr>
        </p:nvSpPr>
        <p:spPr>
          <a:xfrm>
            <a:off x="471900" y="1919075"/>
            <a:ext cx="82221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Mutable и immutable</a:t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>
              <a:solidFill>
                <a:srgbClr val="40404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Shape 32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>
                <a:solidFill>
                  <a:schemeClr val="lt2"/>
                </a:solidFill>
              </a:rPr>
              <a:t>‹#›</a:t>
            </a:fld>
            <a:endParaRPr>
              <a:solidFill>
                <a:schemeClr val="lt2"/>
              </a:solidFill>
            </a:endParaRPr>
          </a:p>
        </p:txBody>
      </p:sp>
      <p:pic>
        <p:nvPicPr>
          <p:cNvPr descr="shared-mutable-state.jpg" id="323" name="Shape 3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465075"/>
            <a:ext cx="3934619" cy="25260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mutability.jpg" id="324" name="Shape 3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39425" y="2465075"/>
            <a:ext cx="4131724" cy="2526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Shape 32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For-comprehension</a:t>
            </a:r>
            <a:endParaRPr/>
          </a:p>
        </p:txBody>
      </p:sp>
      <p:sp>
        <p:nvSpPr>
          <p:cNvPr id="330" name="Shape 330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78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78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78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val</a:t>
            </a:r>
            <a:r>
              <a:rPr lang="en-GB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3B5BB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names</a:t>
            </a:r>
            <a:r>
              <a:rPr lang="en-GB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GB">
                <a:solidFill>
                  <a:srgbClr val="3B5BB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Array</a:t>
            </a:r>
            <a:r>
              <a:rPr lang="en-GB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409B1C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"chris"</a:t>
            </a:r>
            <a:r>
              <a:rPr lang="en-GB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>
                <a:solidFill>
                  <a:srgbClr val="409B1C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"ed"</a:t>
            </a:r>
            <a:r>
              <a:rPr lang="en-GB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>
                <a:solidFill>
                  <a:srgbClr val="409B1C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"maurice"</a:t>
            </a:r>
            <a:r>
              <a:rPr lang="en-GB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br>
              <a:rPr lang="en-GB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-GB">
                <a:solidFill>
                  <a:srgbClr val="FF78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</a:t>
            </a:r>
            <a:r>
              <a:rPr lang="en-GB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(n &lt;- names) { println(n) }</a:t>
            </a:r>
            <a:endParaRPr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31" name="Shape 3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>
                <a:solidFill>
                  <a:schemeClr val="lt2"/>
                </a:solidFill>
              </a:rPr>
              <a:t>‹#›</a:t>
            </a:fld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Shape 33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Почти ц</a:t>
            </a:r>
            <a:r>
              <a:rPr lang="en-GB"/>
              <a:t>икл, но скорее нет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for - comprehensions </a:t>
            </a:r>
            <a:r>
              <a:rPr lang="en-GB"/>
              <a:t>(включения)</a:t>
            </a:r>
            <a:endParaRPr/>
          </a:p>
        </p:txBody>
      </p:sp>
      <p:sp>
        <p:nvSpPr>
          <p:cNvPr id="337" name="Shape 337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78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</a:t>
            </a:r>
            <a:r>
              <a:rPr lang="en-GB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(a &lt;- </a:t>
            </a:r>
            <a:r>
              <a:rPr lang="en-GB">
                <a:solidFill>
                  <a:srgbClr val="3B5BB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GB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until </a:t>
            </a:r>
            <a:r>
              <a:rPr lang="en-GB">
                <a:solidFill>
                  <a:srgbClr val="3B5BB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-GB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br>
              <a:rPr lang="en-GB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-GB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println(a)</a:t>
            </a:r>
            <a:br>
              <a:rPr lang="en-GB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-GB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3B5BB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GB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until </a:t>
            </a:r>
            <a:r>
              <a:rPr lang="en-GB">
                <a:solidFill>
                  <a:srgbClr val="3B5BB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-GB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).foreach(a =&gt; println(a))</a:t>
            </a:r>
            <a:endParaRPr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38" name="Shape 33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>
                <a:solidFill>
                  <a:schemeClr val="lt2"/>
                </a:solidFill>
              </a:rPr>
              <a:t>‹#›</a:t>
            </a:fld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Shape 34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For-comprehension с yield</a:t>
            </a:r>
            <a:endParaRPr/>
          </a:p>
        </p:txBody>
      </p:sp>
      <p:sp>
        <p:nvSpPr>
          <p:cNvPr id="344" name="Shape 34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scala&gt; </a:t>
            </a:r>
            <a:r>
              <a:rPr lang="en-GB" sz="1200">
                <a:solidFill>
                  <a:srgbClr val="FF78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val</a:t>
            </a:r>
            <a:r>
              <a:rPr lang="en-GB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>
                <a:solidFill>
                  <a:srgbClr val="3B5BB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names</a:t>
            </a:r>
            <a:r>
              <a:rPr lang="en-GB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GB" sz="1200">
                <a:solidFill>
                  <a:srgbClr val="3B5BB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Array</a:t>
            </a:r>
            <a:r>
              <a:rPr lang="en-GB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 sz="1200">
                <a:solidFill>
                  <a:srgbClr val="409B1C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"chris"</a:t>
            </a:r>
            <a:r>
              <a:rPr lang="en-GB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 sz="1200">
                <a:solidFill>
                  <a:srgbClr val="409B1C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"ed"</a:t>
            </a:r>
            <a:r>
              <a:rPr lang="en-GB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 sz="1200">
                <a:solidFill>
                  <a:srgbClr val="409B1C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"maurice"</a:t>
            </a:r>
            <a:r>
              <a:rPr lang="en-GB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br>
              <a:rPr lang="en-GB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names: </a:t>
            </a:r>
            <a:r>
              <a:rPr lang="en-GB" sz="1200">
                <a:solidFill>
                  <a:srgbClr val="3B5BB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Array</a:t>
            </a:r>
            <a:r>
              <a:rPr lang="en-GB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-GB" sz="1200">
                <a:solidFill>
                  <a:srgbClr val="FF78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en-GB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 = </a:t>
            </a:r>
            <a:r>
              <a:rPr lang="en-GB" sz="1200">
                <a:solidFill>
                  <a:srgbClr val="3B5BB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Array</a:t>
            </a:r>
            <a:r>
              <a:rPr lang="en-GB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(chris, ed, maurice)</a:t>
            </a:r>
            <a:br>
              <a:rPr lang="en-GB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scala&gt; </a:t>
            </a:r>
            <a:r>
              <a:rPr lang="en-GB" sz="1200">
                <a:solidFill>
                  <a:srgbClr val="FF78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val</a:t>
            </a:r>
            <a:r>
              <a:rPr lang="en-GB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>
                <a:solidFill>
                  <a:srgbClr val="3B5BB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capNames</a:t>
            </a:r>
            <a:r>
              <a:rPr lang="en-GB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GB" sz="1200">
                <a:solidFill>
                  <a:srgbClr val="FF78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</a:t>
            </a:r>
            <a:r>
              <a:rPr lang="en-GB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(e &lt;- names) </a:t>
            </a:r>
            <a:r>
              <a:rPr lang="en-GB" sz="1200">
                <a:solidFill>
                  <a:srgbClr val="FF78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yield</a:t>
            </a:r>
            <a:r>
              <a:rPr lang="en-GB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e.capitalize</a:t>
            </a:r>
            <a:br>
              <a:rPr lang="en-GB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capNames: </a:t>
            </a:r>
            <a:r>
              <a:rPr lang="en-GB" sz="1200">
                <a:solidFill>
                  <a:srgbClr val="3B5BB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Array</a:t>
            </a:r>
            <a:r>
              <a:rPr lang="en-GB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-GB" sz="1200">
                <a:solidFill>
                  <a:srgbClr val="FF78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en-GB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 = </a:t>
            </a:r>
            <a:r>
              <a:rPr lang="en-GB" sz="1200">
                <a:solidFill>
                  <a:srgbClr val="3B5BB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Array</a:t>
            </a:r>
            <a:r>
              <a:rPr lang="en-GB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 sz="1200">
                <a:solidFill>
                  <a:srgbClr val="3B5BB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Chris</a:t>
            </a:r>
            <a:r>
              <a:rPr lang="en-GB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 sz="1200">
                <a:solidFill>
                  <a:srgbClr val="3B5BB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Ed</a:t>
            </a:r>
            <a:r>
              <a:rPr lang="en-GB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 sz="1200">
                <a:solidFill>
                  <a:srgbClr val="3B5BB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Maurice</a:t>
            </a:r>
            <a:r>
              <a:rPr lang="en-GB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br>
              <a:rPr lang="en-GB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scala&gt; </a:t>
            </a:r>
            <a:r>
              <a:rPr lang="en-GB" sz="1200">
                <a:solidFill>
                  <a:srgbClr val="FF78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val</a:t>
            </a:r>
            <a:r>
              <a:rPr lang="en-GB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>
                <a:solidFill>
                  <a:srgbClr val="3B5BB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lengths</a:t>
            </a:r>
            <a:r>
              <a:rPr lang="en-GB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GB" sz="1200">
                <a:solidFill>
                  <a:srgbClr val="FF78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</a:t>
            </a:r>
            <a:r>
              <a:rPr lang="en-GB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(e &lt;- names) </a:t>
            </a:r>
            <a:r>
              <a:rPr lang="en-GB" sz="1200">
                <a:solidFill>
                  <a:srgbClr val="FF78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yield</a:t>
            </a:r>
            <a:r>
              <a:rPr lang="en-GB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br>
              <a:rPr lang="en-GB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|    </a:t>
            </a:r>
            <a:r>
              <a:rPr lang="en-GB" sz="1200">
                <a:solidFill>
                  <a:srgbClr val="8C868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// imagine that this required multiple lines of code</a:t>
            </a:r>
            <a:br>
              <a:rPr lang="en-GB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|    e.length</a:t>
            </a:r>
            <a:br>
              <a:rPr lang="en-GB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| }</a:t>
            </a:r>
            <a:br>
              <a:rPr lang="en-GB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lengths: </a:t>
            </a:r>
            <a:r>
              <a:rPr lang="en-GB" sz="1200">
                <a:solidFill>
                  <a:srgbClr val="3B5BB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Array</a:t>
            </a:r>
            <a:r>
              <a:rPr lang="en-GB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-GB" sz="1200">
                <a:solidFill>
                  <a:srgbClr val="FF78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-GB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 = </a:t>
            </a:r>
            <a:r>
              <a:rPr lang="en-GB" sz="1200">
                <a:solidFill>
                  <a:srgbClr val="3B5BB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Array</a:t>
            </a:r>
            <a:r>
              <a:rPr lang="en-GB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 sz="1200">
                <a:solidFill>
                  <a:srgbClr val="3B5BB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lang="en-GB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 sz="1200">
                <a:solidFill>
                  <a:srgbClr val="3B5BB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GB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 sz="1200">
                <a:solidFill>
                  <a:srgbClr val="3B5BB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7</a:t>
            </a:r>
            <a:r>
              <a:rPr lang="en-GB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br>
              <a:rPr lang="en-GB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endParaRPr sz="1200"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200">
              <a:solidFill>
                <a:srgbClr val="585858"/>
              </a:solidFill>
              <a:highlight>
                <a:srgbClr val="FEFEFC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45" name="Shape 34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>
                <a:solidFill>
                  <a:schemeClr val="lt2"/>
                </a:solidFill>
              </a:rPr>
              <a:t>‹#›</a:t>
            </a:fld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Shape 35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For-comprehension с yield</a:t>
            </a:r>
            <a:endParaRPr/>
          </a:p>
        </p:txBody>
      </p:sp>
      <p:sp>
        <p:nvSpPr>
          <p:cNvPr id="351" name="Shape 35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006699"/>
                </a:solidFill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en-GB" sz="1400">
                <a:solidFill>
                  <a:srgbClr val="51515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400">
                <a:solidFill>
                  <a:srgbClr val="555555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400">
                <a:solidFill>
                  <a:srgbClr val="515151"/>
                </a:solidFill>
                <a:latin typeface="Courier New"/>
                <a:ea typeface="Courier New"/>
                <a:cs typeface="Courier New"/>
                <a:sym typeface="Courier New"/>
              </a:rPr>
              <a:t>i </a:t>
            </a:r>
            <a:r>
              <a:rPr lang="en-GB" sz="1400">
                <a:solidFill>
                  <a:srgbClr val="006699"/>
                </a:solidFill>
                <a:latin typeface="Courier New"/>
                <a:ea typeface="Courier New"/>
                <a:cs typeface="Courier New"/>
                <a:sym typeface="Courier New"/>
              </a:rPr>
              <a:t>&lt;-</a:t>
            </a:r>
            <a:r>
              <a:rPr lang="en-GB" sz="1400">
                <a:solidFill>
                  <a:srgbClr val="51515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400">
                <a:solidFill>
                  <a:srgbClr val="FF6600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-GB" sz="1400">
                <a:solidFill>
                  <a:srgbClr val="515151"/>
                </a:solidFill>
                <a:latin typeface="Courier New"/>
                <a:ea typeface="Courier New"/>
                <a:cs typeface="Courier New"/>
                <a:sym typeface="Courier New"/>
              </a:rPr>
              <a:t> to </a:t>
            </a:r>
            <a:r>
              <a:rPr lang="en-GB" sz="1400">
                <a:solidFill>
                  <a:srgbClr val="FF6600"/>
                </a:solidFill>
                <a:latin typeface="Courier New"/>
                <a:ea typeface="Courier New"/>
                <a:cs typeface="Courier New"/>
                <a:sym typeface="Courier New"/>
              </a:rPr>
              <a:t>10</a:t>
            </a:r>
            <a:r>
              <a:rPr lang="en-GB" sz="1400">
                <a:solidFill>
                  <a:srgbClr val="555555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r>
              <a:rPr lang="en-GB" sz="1400">
                <a:solidFill>
                  <a:srgbClr val="515151"/>
                </a:solidFill>
                <a:latin typeface="Courier New"/>
                <a:ea typeface="Courier New"/>
                <a:cs typeface="Courier New"/>
                <a:sym typeface="Courier New"/>
              </a:rPr>
              <a:t> j </a:t>
            </a:r>
            <a:r>
              <a:rPr lang="en-GB" sz="1400">
                <a:solidFill>
                  <a:srgbClr val="006699"/>
                </a:solidFill>
                <a:latin typeface="Courier New"/>
                <a:ea typeface="Courier New"/>
                <a:cs typeface="Courier New"/>
                <a:sym typeface="Courier New"/>
              </a:rPr>
              <a:t>&lt;-</a:t>
            </a:r>
            <a:r>
              <a:rPr lang="en-GB" sz="1400">
                <a:solidFill>
                  <a:srgbClr val="51515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400">
                <a:solidFill>
                  <a:srgbClr val="FF6600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-GB" sz="1400">
                <a:solidFill>
                  <a:srgbClr val="515151"/>
                </a:solidFill>
                <a:latin typeface="Courier New"/>
                <a:ea typeface="Courier New"/>
                <a:cs typeface="Courier New"/>
                <a:sym typeface="Courier New"/>
              </a:rPr>
              <a:t> until i</a:t>
            </a:r>
            <a:r>
              <a:rPr lang="en-GB" sz="1400">
                <a:solidFill>
                  <a:srgbClr val="555555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br>
              <a:rPr lang="en-GB" sz="1400">
                <a:solidFill>
                  <a:srgbClr val="51515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GB" sz="1400">
                <a:solidFill>
                  <a:srgbClr val="51515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GB" sz="1400">
                <a:solidFill>
                  <a:srgbClr val="006699"/>
                </a:solidFill>
                <a:latin typeface="Courier New"/>
                <a:ea typeface="Courier New"/>
                <a:cs typeface="Courier New"/>
                <a:sym typeface="Courier New"/>
              </a:rPr>
              <a:t>yield</a:t>
            </a:r>
            <a:r>
              <a:rPr lang="en-GB" sz="1400">
                <a:solidFill>
                  <a:srgbClr val="51515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400">
                <a:solidFill>
                  <a:srgbClr val="555555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400">
                <a:solidFill>
                  <a:srgbClr val="515151"/>
                </a:solidFill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en-GB" sz="1400">
                <a:solidFill>
                  <a:srgbClr val="555555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GB" sz="1400">
                <a:solidFill>
                  <a:srgbClr val="515151"/>
                </a:solidFill>
                <a:latin typeface="Courier New"/>
                <a:ea typeface="Courier New"/>
                <a:cs typeface="Courier New"/>
                <a:sym typeface="Courier New"/>
              </a:rPr>
              <a:t> j</a:t>
            </a:r>
            <a:r>
              <a:rPr lang="en-GB" sz="1400">
                <a:solidFill>
                  <a:srgbClr val="555555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br>
              <a:rPr lang="en-GB" sz="1400">
                <a:solidFill>
                  <a:srgbClr val="51515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br>
              <a:rPr lang="en-GB" sz="1400">
                <a:solidFill>
                  <a:srgbClr val="51515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GB" sz="1400">
                <a:solidFill>
                  <a:srgbClr val="555555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400">
                <a:solidFill>
                  <a:srgbClr val="FF6600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-GB" sz="1400">
                <a:solidFill>
                  <a:srgbClr val="515151"/>
                </a:solidFill>
                <a:latin typeface="Courier New"/>
                <a:ea typeface="Courier New"/>
                <a:cs typeface="Courier New"/>
                <a:sym typeface="Courier New"/>
              </a:rPr>
              <a:t> to </a:t>
            </a:r>
            <a:r>
              <a:rPr lang="en-GB" sz="1400">
                <a:solidFill>
                  <a:srgbClr val="FF6600"/>
                </a:solidFill>
                <a:latin typeface="Courier New"/>
                <a:ea typeface="Courier New"/>
                <a:cs typeface="Courier New"/>
                <a:sym typeface="Courier New"/>
              </a:rPr>
              <a:t>10</a:t>
            </a:r>
            <a:r>
              <a:rPr lang="en-GB" sz="1400">
                <a:solidFill>
                  <a:srgbClr val="555555"/>
                </a:solidFill>
                <a:latin typeface="Courier New"/>
                <a:ea typeface="Courier New"/>
                <a:cs typeface="Courier New"/>
                <a:sym typeface="Courier New"/>
              </a:rPr>
              <a:t>).</a:t>
            </a:r>
            <a:r>
              <a:rPr lang="en-GB" sz="1400">
                <a:solidFill>
                  <a:srgbClr val="515151"/>
                </a:solidFill>
                <a:latin typeface="Courier New"/>
                <a:ea typeface="Courier New"/>
                <a:cs typeface="Courier New"/>
                <a:sym typeface="Courier New"/>
              </a:rPr>
              <a:t>flatMap</a:t>
            </a:r>
            <a:r>
              <a:rPr lang="en-GB" sz="1400">
                <a:solidFill>
                  <a:srgbClr val="555555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br>
              <a:rPr lang="en-GB" sz="1400">
                <a:solidFill>
                  <a:srgbClr val="51515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GB" sz="1400">
                <a:solidFill>
                  <a:srgbClr val="515151"/>
                </a:solidFill>
                <a:latin typeface="Courier New"/>
                <a:ea typeface="Courier New"/>
                <a:cs typeface="Courier New"/>
                <a:sym typeface="Courier New"/>
              </a:rPr>
              <a:t>    x </a:t>
            </a:r>
            <a:r>
              <a:rPr lang="en-GB" sz="1400">
                <a:solidFill>
                  <a:srgbClr val="006699"/>
                </a:solidFill>
                <a:latin typeface="Courier New"/>
                <a:ea typeface="Courier New"/>
                <a:cs typeface="Courier New"/>
                <a:sym typeface="Courier New"/>
              </a:rPr>
              <a:t>=&gt;</a:t>
            </a:r>
            <a:r>
              <a:rPr lang="en-GB" sz="1400">
                <a:solidFill>
                  <a:srgbClr val="51515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400">
                <a:solidFill>
                  <a:srgbClr val="555555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400">
                <a:solidFill>
                  <a:srgbClr val="FF6600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-GB" sz="1400">
                <a:solidFill>
                  <a:srgbClr val="515151"/>
                </a:solidFill>
                <a:latin typeface="Courier New"/>
                <a:ea typeface="Courier New"/>
                <a:cs typeface="Courier New"/>
                <a:sym typeface="Courier New"/>
              </a:rPr>
              <a:t> until x</a:t>
            </a:r>
            <a:r>
              <a:rPr lang="en-GB" sz="1400">
                <a:solidFill>
                  <a:srgbClr val="555555"/>
                </a:solidFill>
                <a:latin typeface="Courier New"/>
                <a:ea typeface="Courier New"/>
                <a:cs typeface="Courier New"/>
                <a:sym typeface="Courier New"/>
              </a:rPr>
              <a:t>).</a:t>
            </a:r>
            <a:r>
              <a:rPr lang="en-GB" sz="1400">
                <a:solidFill>
                  <a:srgbClr val="515151"/>
                </a:solidFill>
                <a:latin typeface="Courier New"/>
                <a:ea typeface="Courier New"/>
                <a:cs typeface="Courier New"/>
                <a:sym typeface="Courier New"/>
              </a:rPr>
              <a:t>map</a:t>
            </a:r>
            <a:r>
              <a:rPr lang="en-GB" sz="1400">
                <a:solidFill>
                  <a:srgbClr val="555555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br>
              <a:rPr lang="en-GB" sz="1400">
                <a:solidFill>
                  <a:srgbClr val="51515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GB" sz="1400">
                <a:solidFill>
                  <a:srgbClr val="515151"/>
                </a:solidFill>
                <a:latin typeface="Courier New"/>
                <a:ea typeface="Courier New"/>
                <a:cs typeface="Courier New"/>
                <a:sym typeface="Courier New"/>
              </a:rPr>
              <a:t>        y </a:t>
            </a:r>
            <a:r>
              <a:rPr lang="en-GB" sz="1400">
                <a:solidFill>
                  <a:srgbClr val="006699"/>
                </a:solidFill>
                <a:latin typeface="Courier New"/>
                <a:ea typeface="Courier New"/>
                <a:cs typeface="Courier New"/>
                <a:sym typeface="Courier New"/>
              </a:rPr>
              <a:t>=&gt;</a:t>
            </a:r>
            <a:r>
              <a:rPr lang="en-GB" sz="1400">
                <a:solidFill>
                  <a:srgbClr val="51515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400">
                <a:solidFill>
                  <a:srgbClr val="555555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400">
                <a:solidFill>
                  <a:srgbClr val="515151"/>
                </a:solidFill>
                <a:latin typeface="Courier New"/>
                <a:ea typeface="Courier New"/>
                <a:cs typeface="Courier New"/>
                <a:sym typeface="Courier New"/>
              </a:rPr>
              <a:t>x</a:t>
            </a:r>
            <a:r>
              <a:rPr lang="en-GB" sz="1400">
                <a:solidFill>
                  <a:srgbClr val="555555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GB" sz="1400">
                <a:solidFill>
                  <a:srgbClr val="515151"/>
                </a:solidFill>
                <a:latin typeface="Courier New"/>
                <a:ea typeface="Courier New"/>
                <a:cs typeface="Courier New"/>
                <a:sym typeface="Courier New"/>
              </a:rPr>
              <a:t> y</a:t>
            </a:r>
            <a:r>
              <a:rPr lang="en-GB" sz="1400">
                <a:solidFill>
                  <a:srgbClr val="555555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br>
              <a:rPr lang="en-GB" sz="1400">
                <a:solidFill>
                  <a:srgbClr val="51515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GB" sz="1400">
                <a:solidFill>
                  <a:srgbClr val="51515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GB" sz="1400">
                <a:solidFill>
                  <a:srgbClr val="555555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br>
              <a:rPr lang="en-GB" sz="1400">
                <a:solidFill>
                  <a:srgbClr val="51515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GB" sz="1400">
                <a:solidFill>
                  <a:srgbClr val="555555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br>
              <a:rPr lang="en-GB" sz="1400">
                <a:solidFill>
                  <a:srgbClr val="51515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br>
              <a:rPr lang="en-GB" sz="1400">
                <a:solidFill>
                  <a:srgbClr val="51515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GB" sz="1400">
                <a:solidFill>
                  <a:srgbClr val="555555"/>
                </a:solidFill>
                <a:latin typeface="Courier New"/>
                <a:ea typeface="Courier New"/>
                <a:cs typeface="Courier New"/>
                <a:sym typeface="Courier New"/>
              </a:rPr>
              <a:t>//</a:t>
            </a:r>
            <a:r>
              <a:rPr lang="en-GB" sz="1400">
                <a:solidFill>
                  <a:srgbClr val="51515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400">
                <a:solidFill>
                  <a:srgbClr val="00AA88"/>
                </a:solidFill>
                <a:latin typeface="Courier New"/>
                <a:ea typeface="Courier New"/>
                <a:cs typeface="Courier New"/>
                <a:sym typeface="Courier New"/>
              </a:rPr>
              <a:t>Vector</a:t>
            </a:r>
            <a:r>
              <a:rPr lang="en-GB" sz="1400">
                <a:solidFill>
                  <a:srgbClr val="555555"/>
                </a:solidFill>
                <a:latin typeface="Courier New"/>
                <a:ea typeface="Courier New"/>
                <a:cs typeface="Courier New"/>
                <a:sym typeface="Courier New"/>
              </a:rPr>
              <a:t>((</a:t>
            </a:r>
            <a:r>
              <a:rPr lang="en-GB" sz="1400">
                <a:solidFill>
                  <a:srgbClr val="FF6600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n-GB" sz="1400">
                <a:solidFill>
                  <a:srgbClr val="555555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GB" sz="1400">
                <a:solidFill>
                  <a:srgbClr val="FF6600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-GB" sz="1400">
                <a:solidFill>
                  <a:srgbClr val="555555"/>
                </a:solidFill>
                <a:latin typeface="Courier New"/>
                <a:ea typeface="Courier New"/>
                <a:cs typeface="Courier New"/>
                <a:sym typeface="Courier New"/>
              </a:rPr>
              <a:t>),</a:t>
            </a:r>
            <a:r>
              <a:rPr lang="en-GB" sz="1400">
                <a:solidFill>
                  <a:srgbClr val="51515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400">
                <a:solidFill>
                  <a:srgbClr val="555555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400">
                <a:solidFill>
                  <a:srgbClr val="FF6600"/>
                </a:solidFill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en-GB" sz="1400">
                <a:solidFill>
                  <a:srgbClr val="555555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GB" sz="1400">
                <a:solidFill>
                  <a:srgbClr val="FF6600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-GB" sz="1400">
                <a:solidFill>
                  <a:srgbClr val="555555"/>
                </a:solidFill>
                <a:latin typeface="Courier New"/>
                <a:ea typeface="Courier New"/>
                <a:cs typeface="Courier New"/>
                <a:sym typeface="Courier New"/>
              </a:rPr>
              <a:t>),</a:t>
            </a:r>
            <a:r>
              <a:rPr lang="en-GB" sz="1400">
                <a:solidFill>
                  <a:srgbClr val="51515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400">
                <a:solidFill>
                  <a:srgbClr val="555555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400">
                <a:solidFill>
                  <a:srgbClr val="FF6600"/>
                </a:solidFill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en-GB" sz="1400">
                <a:solidFill>
                  <a:srgbClr val="555555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GB" sz="1400">
                <a:solidFill>
                  <a:srgbClr val="FF6600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n-GB" sz="1400">
                <a:solidFill>
                  <a:srgbClr val="555555"/>
                </a:solidFill>
                <a:latin typeface="Courier New"/>
                <a:ea typeface="Courier New"/>
                <a:cs typeface="Courier New"/>
                <a:sym typeface="Courier New"/>
              </a:rPr>
              <a:t>),</a:t>
            </a:r>
            <a:r>
              <a:rPr lang="en-GB" sz="1400">
                <a:solidFill>
                  <a:srgbClr val="51515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400">
                <a:solidFill>
                  <a:srgbClr val="555555"/>
                </a:solidFill>
                <a:latin typeface="Courier New"/>
                <a:ea typeface="Courier New"/>
                <a:cs typeface="Courier New"/>
                <a:sym typeface="Courier New"/>
              </a:rPr>
              <a:t>...)</a:t>
            </a:r>
            <a:endParaRPr sz="1400">
              <a:solidFill>
                <a:srgbClr val="55555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050">
              <a:solidFill>
                <a:srgbClr val="585858"/>
              </a:solidFill>
              <a:highlight>
                <a:srgbClr val="FEFEFC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52" name="Shape 35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>
                <a:solidFill>
                  <a:schemeClr val="lt2"/>
                </a:solidFill>
              </a:rPr>
              <a:t>‹#›</a:t>
            </a:fld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Shape 35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Классы</a:t>
            </a:r>
            <a:endParaRPr/>
          </a:p>
        </p:txBody>
      </p:sp>
      <p:sp>
        <p:nvSpPr>
          <p:cNvPr id="358" name="Shape 358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FF78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-GB" sz="14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400">
                <a:solidFill>
                  <a:srgbClr val="3B5BB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Cat</a:t>
            </a:r>
            <a:r>
              <a:rPr lang="en-GB" sz="14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br>
              <a:rPr lang="en-GB" sz="14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14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GB" sz="1400">
                <a:solidFill>
                  <a:srgbClr val="FF78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val</a:t>
            </a:r>
            <a:r>
              <a:rPr lang="en-GB" sz="14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400">
                <a:solidFill>
                  <a:srgbClr val="3B5BB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-GB" sz="14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-GB" sz="1400">
                <a:solidFill>
                  <a:srgbClr val="FF78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en-GB" sz="14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GB" sz="1400">
                <a:solidFill>
                  <a:srgbClr val="409B1C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"Vasya"</a:t>
            </a:r>
            <a:br>
              <a:rPr lang="en-GB" sz="14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14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GB" sz="1400">
                <a:solidFill>
                  <a:srgbClr val="FF78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 sz="14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400">
                <a:solidFill>
                  <a:srgbClr val="3B5BB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say</a:t>
            </a:r>
            <a:r>
              <a:rPr lang="en-GB" sz="14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(): </a:t>
            </a:r>
            <a:r>
              <a:rPr lang="en-GB" sz="1400">
                <a:solidFill>
                  <a:srgbClr val="FF78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en-GB" sz="14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GB" sz="1400">
                <a:solidFill>
                  <a:srgbClr val="409B1C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"Meow :3"</a:t>
            </a:r>
            <a:br>
              <a:rPr lang="en-GB" sz="14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14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400"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78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FF78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-GB" sz="14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400">
                <a:solidFill>
                  <a:srgbClr val="3B5BB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Cat(name</a:t>
            </a:r>
            <a:r>
              <a:rPr lang="en-GB" sz="14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-GB" sz="1400">
                <a:solidFill>
                  <a:srgbClr val="FF78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en-GB" sz="1400">
                <a:solidFill>
                  <a:srgbClr val="3B5BB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-GB" sz="14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br>
              <a:rPr lang="en-GB" sz="14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14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GB" sz="1400">
                <a:solidFill>
                  <a:srgbClr val="FF78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 sz="14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400">
                <a:solidFill>
                  <a:srgbClr val="3B5BB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say</a:t>
            </a:r>
            <a:r>
              <a:rPr lang="en-GB" sz="14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(): </a:t>
            </a:r>
            <a:r>
              <a:rPr lang="en-GB" sz="1400">
                <a:solidFill>
                  <a:srgbClr val="FF78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en-GB" sz="14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GB" sz="1400">
                <a:solidFill>
                  <a:srgbClr val="409B1C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"Meow :3"</a:t>
            </a:r>
            <a:br>
              <a:rPr lang="en-GB" sz="14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14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400">
              <a:solidFill>
                <a:srgbClr val="FF78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59" name="Shape 35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>
                <a:solidFill>
                  <a:schemeClr val="lt2"/>
                </a:solidFill>
              </a:rPr>
              <a:t>‹#›</a:t>
            </a:fld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Shape 36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Классы, наследование</a:t>
            </a:r>
            <a:endParaRPr/>
          </a:p>
        </p:txBody>
      </p:sp>
      <p:sp>
        <p:nvSpPr>
          <p:cNvPr id="365" name="Shape 36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78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-GB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3B5BB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Animal {</a:t>
            </a:r>
            <a:endParaRPr>
              <a:solidFill>
                <a:srgbClr val="3B5BB5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3B5BB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def isHuman: Boolean = false</a:t>
            </a:r>
            <a:endParaRPr>
              <a:solidFill>
                <a:srgbClr val="3B5BB5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3B5BB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>
              <a:solidFill>
                <a:srgbClr val="3B5BB5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B5BB5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78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-GB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3B5BB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Cat extends Animal</a:t>
            </a:r>
            <a:endParaRPr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66" name="Shape 36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>
                <a:solidFill>
                  <a:schemeClr val="lt2"/>
                </a:solidFill>
              </a:rPr>
              <a:t>‹#›</a:t>
            </a:fld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Shape 37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Классы, </a:t>
            </a:r>
            <a:r>
              <a:rPr lang="en-GB"/>
              <a:t>Перегрузка методов</a:t>
            </a:r>
            <a:endParaRPr/>
          </a:p>
        </p:txBody>
      </p:sp>
      <p:sp>
        <p:nvSpPr>
          <p:cNvPr id="372" name="Shape 372"/>
          <p:cNvSpPr txBox="1"/>
          <p:nvPr>
            <p:ph idx="1" type="body"/>
          </p:nvPr>
        </p:nvSpPr>
        <p:spPr>
          <a:xfrm>
            <a:off x="471900" y="1847175"/>
            <a:ext cx="8222100" cy="278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78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-GB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3B5BB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Animal {</a:t>
            </a:r>
            <a:endParaRPr>
              <a:solidFill>
                <a:srgbClr val="3B5BB5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3B5BB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def isHuman: Boolean = false</a:t>
            </a:r>
            <a:endParaRPr>
              <a:solidFill>
                <a:srgbClr val="3B5BB5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3B5BB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>
              <a:solidFill>
                <a:srgbClr val="3B5BB5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B5BB5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78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-GB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3B5BB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Human extends Animal {</a:t>
            </a:r>
            <a:endParaRPr>
              <a:solidFill>
                <a:srgbClr val="3B5BB5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3B5BB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override def isHuman: Boolean = true</a:t>
            </a:r>
            <a:endParaRPr>
              <a:solidFill>
                <a:srgbClr val="3B5BB5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3B5BB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Shape 37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>
                <a:solidFill>
                  <a:schemeClr val="lt2"/>
                </a:solidFill>
              </a:rPr>
              <a:t>‹#›</a:t>
            </a:fld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/>
          <p:nvPr/>
        </p:nvSpPr>
        <p:spPr>
          <a:xfrm>
            <a:off x="181125" y="181125"/>
            <a:ext cx="8795400" cy="4781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Shape 118"/>
          <p:cNvSpPr txBox="1"/>
          <p:nvPr>
            <p:ph type="title"/>
          </p:nvPr>
        </p:nvSpPr>
        <p:spPr>
          <a:xfrm>
            <a:off x="1679775" y="1256496"/>
            <a:ext cx="5798100" cy="8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Что за зверь такой - Scala?</a:t>
            </a:r>
            <a:endParaRPr/>
          </a:p>
        </p:txBody>
      </p:sp>
      <p:pic>
        <p:nvPicPr>
          <p:cNvPr descr="1e0da38d872cd7bb0bbcf7c1de3fd96a.png" id="119" name="Shape 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5287" y="2658262"/>
            <a:ext cx="1564026" cy="1564025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Shape 120"/>
          <p:cNvSpPr txBox="1"/>
          <p:nvPr/>
        </p:nvSpPr>
        <p:spPr>
          <a:xfrm>
            <a:off x="2977600" y="2449675"/>
            <a:ext cx="5670000" cy="21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Char char="●"/>
            </a:pPr>
            <a:r>
              <a:rPr lang="en-GB" sz="30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Выразительность</a:t>
            </a:r>
            <a:endParaRPr sz="300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419100" lvl="0" marL="457200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Char char="●"/>
            </a:pPr>
            <a:r>
              <a:rPr lang="en-GB" sz="30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Краткость</a:t>
            </a:r>
            <a:endParaRPr sz="300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419100" lvl="0" marL="457200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Char char="●"/>
            </a:pPr>
            <a:r>
              <a:rPr lang="en-GB" sz="30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Взаимодействие с Java</a:t>
            </a:r>
            <a:endParaRPr sz="3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1" name="Shape 1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Shape 37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Модификаторы доступа</a:t>
            </a:r>
            <a:endParaRPr/>
          </a:p>
        </p:txBody>
      </p:sp>
      <p:sp>
        <p:nvSpPr>
          <p:cNvPr id="379" name="Shape 37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380" name="Shape 3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0900" y="730600"/>
            <a:ext cx="7481300" cy="4045500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Shape 381"/>
          <p:cNvSpPr txBox="1"/>
          <p:nvPr/>
        </p:nvSpPr>
        <p:spPr>
          <a:xfrm>
            <a:off x="1533400" y="4695625"/>
            <a:ext cx="6718800" cy="33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4"/>
              </a:rPr>
              <a:t>http://www.jesperdj.com/2016/01/08/scala-access-modifiers-and-qualifiers-in-detail/</a:t>
            </a:r>
            <a:r>
              <a:rPr lang="en-GB"/>
              <a:t> 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Shape 38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Модификаторы доступа</a:t>
            </a:r>
            <a:endParaRPr/>
          </a:p>
        </p:txBody>
      </p:sp>
      <p:sp>
        <p:nvSpPr>
          <p:cNvPr id="387" name="Shape 38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graphicFrame>
        <p:nvGraphicFramePr>
          <p:cNvPr id="388" name="Shape 388"/>
          <p:cNvGraphicFramePr/>
          <p:nvPr/>
        </p:nvGraphicFramePr>
        <p:xfrm>
          <a:off x="1264775" y="1070875"/>
          <a:ext cx="3000000" cy="3000000"/>
        </p:xfrm>
        <a:graphic>
          <a:graphicData uri="http://schemas.openxmlformats.org/drawingml/2006/table">
            <a:tbl>
              <a:tblPr>
                <a:solidFill>
                  <a:srgbClr val="FEFEFE"/>
                </a:solidFill>
                <a:tableStyleId>{26FBAC00-4EE5-4A85-BBB5-BA0611A5922F}</a:tableStyleId>
              </a:tblPr>
              <a:tblGrid>
                <a:gridCol w="1571625"/>
                <a:gridCol w="4124325"/>
              </a:tblGrid>
              <a:tr h="4286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110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en-GB" sz="1200">
                          <a:solidFill>
                            <a:srgbClr val="636363"/>
                          </a:solidFill>
                          <a:highlight>
                            <a:srgbClr val="FEFEFE"/>
                          </a:highlight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private[this]</a:t>
                      </a:r>
                      <a:endParaRPr sz="1200">
                        <a:solidFill>
                          <a:srgbClr val="636363"/>
                        </a:solidFill>
                        <a:highlight>
                          <a:srgbClr val="FEFEFE"/>
                        </a:highlight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47625" marB="47625" marR="47625" marL="476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110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en-GB" sz="1200">
                          <a:solidFill>
                            <a:srgbClr val="636363"/>
                          </a:solidFill>
                          <a:highlight>
                            <a:srgbClr val="FEFEFE"/>
                          </a:highlight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The method is available only to the current instance of the class it’s declared in.</a:t>
                      </a:r>
                      <a:endParaRPr sz="1200">
                        <a:solidFill>
                          <a:srgbClr val="636363"/>
                        </a:solidFill>
                        <a:highlight>
                          <a:srgbClr val="FEFEFE"/>
                        </a:highlight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47625" marB="47625" marR="47625" marL="476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86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110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en-GB" sz="1200">
                          <a:solidFill>
                            <a:srgbClr val="636363"/>
                          </a:solidFill>
                          <a:highlight>
                            <a:srgbClr val="FEFEFE"/>
                          </a:highlight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private</a:t>
                      </a:r>
                      <a:endParaRPr sz="1200">
                        <a:solidFill>
                          <a:srgbClr val="636363"/>
                        </a:solidFill>
                        <a:highlight>
                          <a:srgbClr val="FEFEFE"/>
                        </a:highlight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47625" marB="47625" marR="47625" marL="476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110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en-GB" sz="1200">
                          <a:solidFill>
                            <a:srgbClr val="636363"/>
                          </a:solidFill>
                          <a:highlight>
                            <a:srgbClr val="FEFEFE"/>
                          </a:highlight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The method is available to the current instance and other instances of the class it’s declared in.</a:t>
                      </a:r>
                      <a:endParaRPr sz="1200">
                        <a:solidFill>
                          <a:srgbClr val="636363"/>
                        </a:solidFill>
                        <a:highlight>
                          <a:srgbClr val="FEFEFE"/>
                        </a:highlight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47625" marB="47625" marR="47625" marL="476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86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110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en-GB" sz="1200">
                          <a:solidFill>
                            <a:srgbClr val="636363"/>
                          </a:solidFill>
                          <a:highlight>
                            <a:srgbClr val="FEFEFE"/>
                          </a:highlight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protected</a:t>
                      </a:r>
                      <a:endParaRPr sz="1200">
                        <a:solidFill>
                          <a:srgbClr val="636363"/>
                        </a:solidFill>
                        <a:highlight>
                          <a:srgbClr val="FEFEFE"/>
                        </a:highlight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47625" marB="47625" marR="47625" marL="476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110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en-GB" sz="1200">
                          <a:solidFill>
                            <a:srgbClr val="636363"/>
                          </a:solidFill>
                          <a:highlight>
                            <a:srgbClr val="FEFEFE"/>
                          </a:highlight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The method is available only to instances of the current class and subclasses of the current class.</a:t>
                      </a:r>
                      <a:endParaRPr sz="1200">
                        <a:solidFill>
                          <a:srgbClr val="636363"/>
                        </a:solidFill>
                        <a:highlight>
                          <a:srgbClr val="FEFEFE"/>
                        </a:highlight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47625" marB="47625" marR="47625" marL="476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86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110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en-GB" sz="1200">
                          <a:solidFill>
                            <a:srgbClr val="636363"/>
                          </a:solidFill>
                          <a:highlight>
                            <a:srgbClr val="FEFEFE"/>
                          </a:highlight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private[model]</a:t>
                      </a:r>
                      <a:endParaRPr sz="1200">
                        <a:solidFill>
                          <a:srgbClr val="636363"/>
                        </a:solidFill>
                        <a:highlight>
                          <a:srgbClr val="FEFEFE"/>
                        </a:highlight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47625" marB="47625" marR="47625" marL="476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110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en-GB" sz="1200">
                          <a:solidFill>
                            <a:srgbClr val="636363"/>
                          </a:solidFill>
                          <a:highlight>
                            <a:srgbClr val="FEFEFE"/>
                          </a:highlight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The method is available to all classes beneath the </a:t>
                      </a:r>
                      <a:r>
                        <a:rPr i="1" lang="en-GB" sz="1200">
                          <a:solidFill>
                            <a:srgbClr val="636363"/>
                          </a:solidFill>
                          <a:highlight>
                            <a:srgbClr val="FEFEFE"/>
                          </a:highlight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com.acme.coolapp.model</a:t>
                      </a:r>
                      <a:r>
                        <a:rPr lang="en-GB" sz="1200">
                          <a:solidFill>
                            <a:srgbClr val="636363"/>
                          </a:solidFill>
                          <a:highlight>
                            <a:srgbClr val="FEFEFE"/>
                          </a:highlight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 package.</a:t>
                      </a:r>
                      <a:endParaRPr sz="1200">
                        <a:solidFill>
                          <a:srgbClr val="636363"/>
                        </a:solidFill>
                        <a:highlight>
                          <a:srgbClr val="FEFEFE"/>
                        </a:highlight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47625" marB="47625" marR="47625" marL="476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Shape 393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Модификаторы доступа</a:t>
            </a:r>
            <a:endParaRPr/>
          </a:p>
        </p:txBody>
      </p:sp>
      <p:sp>
        <p:nvSpPr>
          <p:cNvPr id="394" name="Shape 39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graphicFrame>
        <p:nvGraphicFramePr>
          <p:cNvPr id="395" name="Shape 395"/>
          <p:cNvGraphicFramePr/>
          <p:nvPr/>
        </p:nvGraphicFramePr>
        <p:xfrm>
          <a:off x="1663575" y="1481138"/>
          <a:ext cx="3000000" cy="3000000"/>
        </p:xfrm>
        <a:graphic>
          <a:graphicData uri="http://schemas.openxmlformats.org/drawingml/2006/table">
            <a:tbl>
              <a:tblPr>
                <a:solidFill>
                  <a:srgbClr val="FEFEFE"/>
                </a:solidFill>
                <a:tableStyleId>{26FBAC00-4EE5-4A85-BBB5-BA0611A5922F}</a:tableStyleId>
              </a:tblPr>
              <a:tblGrid>
                <a:gridCol w="1571625"/>
                <a:gridCol w="4124325"/>
              </a:tblGrid>
              <a:tr h="4286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110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en-GB" sz="1200">
                          <a:solidFill>
                            <a:srgbClr val="636363"/>
                          </a:solidFill>
                          <a:highlight>
                            <a:srgbClr val="FEFEFE"/>
                          </a:highlight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private[coolapp]</a:t>
                      </a:r>
                      <a:endParaRPr sz="1200">
                        <a:solidFill>
                          <a:srgbClr val="636363"/>
                        </a:solidFill>
                        <a:highlight>
                          <a:srgbClr val="FEFEFE"/>
                        </a:highlight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47625" marB="47625" marR="47625" marL="476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110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en-GB" sz="1200">
                          <a:solidFill>
                            <a:srgbClr val="636363"/>
                          </a:solidFill>
                          <a:highlight>
                            <a:srgbClr val="FEFEFE"/>
                          </a:highlight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The method is available to all classes beneath the </a:t>
                      </a:r>
                      <a:r>
                        <a:rPr i="1" lang="en-GB" sz="1200">
                          <a:solidFill>
                            <a:srgbClr val="636363"/>
                          </a:solidFill>
                          <a:highlight>
                            <a:srgbClr val="FEFEFE"/>
                          </a:highlight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com.acme.coolapp</a:t>
                      </a:r>
                      <a:r>
                        <a:rPr lang="en-GB" sz="1200">
                          <a:solidFill>
                            <a:srgbClr val="636363"/>
                          </a:solidFill>
                          <a:highlight>
                            <a:srgbClr val="FEFEFE"/>
                          </a:highlight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 package.</a:t>
                      </a:r>
                      <a:endParaRPr sz="1200">
                        <a:solidFill>
                          <a:srgbClr val="636363"/>
                        </a:solidFill>
                        <a:highlight>
                          <a:srgbClr val="FEFEFE"/>
                        </a:highlight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47625" marB="47625" marR="47625" marL="476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86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110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en-GB" sz="1200">
                          <a:solidFill>
                            <a:srgbClr val="636363"/>
                          </a:solidFill>
                          <a:highlight>
                            <a:srgbClr val="FEFEFE"/>
                          </a:highlight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private[acme]</a:t>
                      </a:r>
                      <a:endParaRPr sz="1200">
                        <a:solidFill>
                          <a:srgbClr val="636363"/>
                        </a:solidFill>
                        <a:highlight>
                          <a:srgbClr val="FEFEFE"/>
                        </a:highlight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47625" marB="47625" marR="47625" marL="476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110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en-GB" sz="1200">
                          <a:solidFill>
                            <a:srgbClr val="636363"/>
                          </a:solidFill>
                          <a:highlight>
                            <a:srgbClr val="FEFEFE"/>
                          </a:highlight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The method is available to all classes beneath the </a:t>
                      </a:r>
                      <a:r>
                        <a:rPr i="1" lang="en-GB" sz="1200">
                          <a:solidFill>
                            <a:srgbClr val="636363"/>
                          </a:solidFill>
                          <a:highlight>
                            <a:srgbClr val="FEFEFE"/>
                          </a:highlight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com.acme</a:t>
                      </a:r>
                      <a:r>
                        <a:rPr lang="en-GB" sz="1200">
                          <a:solidFill>
                            <a:srgbClr val="636363"/>
                          </a:solidFill>
                          <a:highlight>
                            <a:srgbClr val="FEFEFE"/>
                          </a:highlight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 package.</a:t>
                      </a:r>
                      <a:endParaRPr sz="1200">
                        <a:solidFill>
                          <a:srgbClr val="636363"/>
                        </a:solidFill>
                        <a:highlight>
                          <a:srgbClr val="FEFEFE"/>
                        </a:highlight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47625" marB="47625" marR="47625" marL="476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67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110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en-GB" sz="1200">
                          <a:solidFill>
                            <a:srgbClr val="636363"/>
                          </a:solidFill>
                          <a:highlight>
                            <a:srgbClr val="FEFEFE"/>
                          </a:highlight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(no modifier)</a:t>
                      </a:r>
                      <a:endParaRPr sz="1200">
                        <a:solidFill>
                          <a:srgbClr val="636363"/>
                        </a:solidFill>
                        <a:highlight>
                          <a:srgbClr val="FEFEFE"/>
                        </a:highlight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47625" marB="47625" marR="47625" marL="476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110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en-GB" sz="1200">
                          <a:solidFill>
                            <a:srgbClr val="636363"/>
                          </a:solidFill>
                          <a:highlight>
                            <a:srgbClr val="FEFEFE"/>
                          </a:highlight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The method is public.</a:t>
                      </a:r>
                      <a:endParaRPr sz="1200">
                        <a:solidFill>
                          <a:srgbClr val="636363"/>
                        </a:solidFill>
                        <a:highlight>
                          <a:srgbClr val="FEFEFE"/>
                        </a:highlight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47625" marB="47625" marR="47625" marL="476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96" name="Shape 396"/>
          <p:cNvSpPr txBox="1"/>
          <p:nvPr/>
        </p:nvSpPr>
        <p:spPr>
          <a:xfrm>
            <a:off x="1264775" y="4359325"/>
            <a:ext cx="73572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3"/>
              </a:rPr>
              <a:t>http://alvinalexander.com/scala/how-to-control-scala-method-scope-object-private-package</a:t>
            </a:r>
            <a:r>
              <a:rPr lang="en-GB"/>
              <a:t> 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Shape 40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Scala code conventions</a:t>
            </a:r>
            <a:endParaRPr/>
          </a:p>
        </p:txBody>
      </p:sp>
      <p:sp>
        <p:nvSpPr>
          <p:cNvPr id="402" name="Shape 402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u="sng">
                <a:solidFill>
                  <a:schemeClr val="hlink"/>
                </a:solidFill>
                <a:hlinkClick r:id="rId3"/>
              </a:rPr>
              <a:t>http://docs.scala-lang.org/style/</a:t>
            </a:r>
            <a:r>
              <a:rPr lang="en-GB"/>
              <a:t> </a:t>
            </a:r>
            <a:endParaRPr/>
          </a:p>
          <a:p>
            <a: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u="sng">
                <a:solidFill>
                  <a:schemeClr val="hlink"/>
                </a:solidFill>
                <a:hlinkClick r:id="rId4"/>
              </a:rPr>
              <a:t>http://twitter.github.io/effectivescala/</a:t>
            </a:r>
            <a:endParaRPr/>
          </a:p>
          <a:p>
            <a: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В каждой компании и проекте возможно немного свои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Во многом они сходятся и знать их надо</a:t>
            </a:r>
            <a:endParaRPr/>
          </a:p>
        </p:txBody>
      </p:sp>
      <p:sp>
        <p:nvSpPr>
          <p:cNvPr id="403" name="Shape 40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>
                <a:solidFill>
                  <a:schemeClr val="lt2"/>
                </a:solidFill>
              </a:rPr>
              <a:t>‹#›</a:t>
            </a:fld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Shape 408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Материалы для курса</a:t>
            </a:r>
            <a:endParaRPr/>
          </a:p>
        </p:txBody>
      </p:sp>
      <p:sp>
        <p:nvSpPr>
          <p:cNvPr id="409" name="Shape 409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Функциональное программирование. SCALA для нетерпеливых. Кей С. Хорстманн.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u="sng">
                <a:solidFill>
                  <a:schemeClr val="hlink"/>
                </a:solidFill>
              </a:rPr>
              <a:t>https://twitter.github.io/scala_school/ru/basics.html</a:t>
            </a:r>
            <a:r>
              <a:rPr lang="en-GB"/>
              <a:t> 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u="sng">
                <a:solidFill>
                  <a:schemeClr val="hlink"/>
                </a:solidFill>
                <a:hlinkClick r:id="rId3"/>
              </a:rPr>
              <a:t>http://twitter.github.io/effectivescala/index-ru.html</a:t>
            </a:r>
            <a:r>
              <a:rPr lang="en-GB"/>
              <a:t> 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u="sng">
                <a:solidFill>
                  <a:schemeClr val="accent5"/>
                </a:solidFill>
                <a:hlinkClick r:id="rId4"/>
              </a:rPr>
              <a:t>https://www.scala-exercises.org/std_lib/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u="sng">
                <a:solidFill>
                  <a:schemeClr val="hlink"/>
                </a:solidFill>
                <a:hlinkClick r:id="rId5"/>
              </a:rPr>
              <a:t>http://www.atomicscala.com/</a:t>
            </a:r>
            <a:r>
              <a:rPr lang="en-GB"/>
              <a:t> </a:t>
            </a:r>
            <a:endParaRPr/>
          </a:p>
        </p:txBody>
      </p:sp>
      <p:sp>
        <p:nvSpPr>
          <p:cNvPr id="410" name="Shape 41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>
                <a:solidFill>
                  <a:schemeClr val="lt2"/>
                </a:solidFill>
              </a:rPr>
              <a:t>‹#›</a:t>
            </a:fld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Shape 415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Создание и с</a:t>
            </a:r>
            <a:r>
              <a:rPr lang="en-GB"/>
              <a:t>труктура SBT проекта</a:t>
            </a:r>
            <a:endParaRPr/>
          </a:p>
        </p:txBody>
      </p:sp>
      <p:sp>
        <p:nvSpPr>
          <p:cNvPr id="416" name="Shape 41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>
                <a:solidFill>
                  <a:schemeClr val="lt2"/>
                </a:solidFill>
              </a:rPr>
              <a:t>‹#›</a:t>
            </a:fld>
            <a:endParaRPr>
              <a:solidFill>
                <a:schemeClr val="lt2"/>
              </a:solidFill>
            </a:endParaRPr>
          </a:p>
        </p:txBody>
      </p:sp>
      <p:pic>
        <p:nvPicPr>
          <p:cNvPr id="417" name="Shape 4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9688" y="771450"/>
            <a:ext cx="7444613" cy="421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Shape 422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Создание и структура SBT проекта</a:t>
            </a:r>
            <a:endParaRPr/>
          </a:p>
        </p:txBody>
      </p:sp>
      <p:sp>
        <p:nvSpPr>
          <p:cNvPr id="423" name="Shape 4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>
                <a:solidFill>
                  <a:schemeClr val="lt2"/>
                </a:solidFill>
              </a:rPr>
              <a:t>‹#›</a:t>
            </a:fld>
            <a:endParaRPr>
              <a:solidFill>
                <a:schemeClr val="lt2"/>
              </a:solidFill>
            </a:endParaRPr>
          </a:p>
        </p:txBody>
      </p:sp>
      <p:pic>
        <p:nvPicPr>
          <p:cNvPr id="424" name="Shape 4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9888" y="771450"/>
            <a:ext cx="7503335" cy="4219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Shape 429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Создание и структура SBT проекта</a:t>
            </a:r>
            <a:endParaRPr/>
          </a:p>
        </p:txBody>
      </p:sp>
      <p:sp>
        <p:nvSpPr>
          <p:cNvPr id="430" name="Shape 4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>
                <a:solidFill>
                  <a:schemeClr val="lt2"/>
                </a:solidFill>
              </a:rPr>
              <a:t>‹#›</a:t>
            </a:fld>
            <a:endParaRPr>
              <a:solidFill>
                <a:schemeClr val="lt2"/>
              </a:solidFill>
            </a:endParaRPr>
          </a:p>
        </p:txBody>
      </p:sp>
      <p:pic>
        <p:nvPicPr>
          <p:cNvPr id="431" name="Shape 4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2825" y="740850"/>
            <a:ext cx="5944201" cy="4219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Shape 43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Создание и структура SBT проекта</a:t>
            </a:r>
            <a:endParaRPr/>
          </a:p>
        </p:txBody>
      </p:sp>
      <p:sp>
        <p:nvSpPr>
          <p:cNvPr id="437" name="Shape 43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>
                <a:solidFill>
                  <a:schemeClr val="lt2"/>
                </a:solidFill>
              </a:rPr>
              <a:t>‹#›</a:t>
            </a:fld>
            <a:endParaRPr>
              <a:solidFill>
                <a:schemeClr val="lt2"/>
              </a:solidFill>
            </a:endParaRPr>
          </a:p>
        </p:txBody>
      </p:sp>
      <p:pic>
        <p:nvPicPr>
          <p:cNvPr id="438" name="Shape 4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3638" y="771450"/>
            <a:ext cx="6956718" cy="4219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Shape 443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Создание и структура SBT проекта</a:t>
            </a:r>
            <a:endParaRPr/>
          </a:p>
        </p:txBody>
      </p:sp>
      <p:sp>
        <p:nvSpPr>
          <p:cNvPr id="444" name="Shape 44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>
                <a:solidFill>
                  <a:schemeClr val="lt2"/>
                </a:solidFill>
              </a:rPr>
              <a:t>‹#›</a:t>
            </a:fld>
            <a:endParaRPr>
              <a:solidFill>
                <a:schemeClr val="lt2"/>
              </a:solidFill>
            </a:endParaRPr>
          </a:p>
        </p:txBody>
      </p:sp>
      <p:pic>
        <p:nvPicPr>
          <p:cNvPr id="445" name="Shape 4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3488" y="751050"/>
            <a:ext cx="7777024" cy="4219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/>
          <p:nvPr/>
        </p:nvSpPr>
        <p:spPr>
          <a:xfrm>
            <a:off x="181125" y="181125"/>
            <a:ext cx="8795400" cy="4781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Shape 1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descr="toptal-blog-image-1409691715906.png" id="128" name="Shape 1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1450" y="181200"/>
            <a:ext cx="4781101" cy="4781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descr="ray_ad_b.jpg" id="134" name="Shape 1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0" y="0"/>
            <a:ext cx="6858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Shape 1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5102" y="0"/>
            <a:ext cx="7813798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Scala REPL</a:t>
            </a:r>
            <a:endParaRPr/>
          </a:p>
        </p:txBody>
      </p:sp>
      <p:pic>
        <p:nvPicPr>
          <p:cNvPr id="141" name="Shape 1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5375" y="2168275"/>
            <a:ext cx="7853250" cy="2357300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Shape 14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>
                <a:solidFill>
                  <a:schemeClr val="lt2"/>
                </a:solidFill>
              </a:rPr>
              <a:t>‹#›</a:t>
            </a:fld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 txBox="1"/>
          <p:nvPr>
            <p:ph type="title"/>
          </p:nvPr>
        </p:nvSpPr>
        <p:spPr>
          <a:xfrm rot="-5400000">
            <a:off x="-843575" y="2020850"/>
            <a:ext cx="4064100" cy="106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Hello World</a:t>
            </a:r>
            <a:endParaRPr/>
          </a:p>
        </p:txBody>
      </p:sp>
      <p:sp>
        <p:nvSpPr>
          <p:cNvPr id="148" name="Shape 148"/>
          <p:cNvSpPr txBox="1"/>
          <p:nvPr>
            <p:ph idx="1" type="body"/>
          </p:nvPr>
        </p:nvSpPr>
        <p:spPr>
          <a:xfrm>
            <a:off x="2289425" y="1286425"/>
            <a:ext cx="5919900" cy="27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2921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78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object</a:t>
            </a:r>
            <a:r>
              <a:rPr lang="en-GB" sz="24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2400">
                <a:solidFill>
                  <a:srgbClr val="3B5BB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HelloWorld </a:t>
            </a:r>
            <a:r>
              <a:rPr lang="en-GB" sz="24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br>
              <a:rPr lang="en-GB" sz="24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24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GB" sz="2400">
                <a:solidFill>
                  <a:srgbClr val="FF78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 sz="24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2400">
                <a:solidFill>
                  <a:srgbClr val="3B5BB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main</a:t>
            </a:r>
            <a:r>
              <a:rPr lang="en-GB" sz="24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(args:</a:t>
            </a:r>
            <a:r>
              <a:rPr lang="en-GB" sz="2400">
                <a:solidFill>
                  <a:srgbClr val="3B5BB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Array</a:t>
            </a:r>
            <a:r>
              <a:rPr lang="en-GB" sz="24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-GB" sz="2400">
                <a:solidFill>
                  <a:srgbClr val="FF78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en-GB" sz="24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 {</a:t>
            </a:r>
            <a:br>
              <a:rPr lang="en-GB" sz="24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24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println(</a:t>
            </a:r>
            <a:r>
              <a:rPr lang="en-GB" sz="2400">
                <a:solidFill>
                  <a:srgbClr val="409B1C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"Hello,world!"</a:t>
            </a:r>
            <a:r>
              <a:rPr lang="en-GB" sz="24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br>
              <a:rPr lang="en-GB" sz="24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24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}</a:t>
            </a:r>
            <a:br>
              <a:rPr lang="en-GB" sz="24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24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2400">
              <a:solidFill>
                <a:srgbClr val="E28964"/>
              </a:solidFill>
              <a:highlight>
                <a:srgbClr val="000000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49" name="Shape 1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 txBox="1"/>
          <p:nvPr>
            <p:ph idx="1" type="body"/>
          </p:nvPr>
        </p:nvSpPr>
        <p:spPr>
          <a:xfrm>
            <a:off x="724950" y="125925"/>
            <a:ext cx="7747500" cy="462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solidFill>
                  <a:schemeClr val="dk1"/>
                </a:solidFill>
              </a:rPr>
              <a:t>Выражения</a:t>
            </a:r>
            <a:endParaRPr b="1" sz="2400">
              <a:solidFill>
                <a:schemeClr val="dk1"/>
              </a:solidFill>
            </a:endParaRPr>
          </a:p>
          <a:p>
            <a:pPr indent="0" lvl="0" marL="0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scala&gt; </a:t>
            </a:r>
            <a:r>
              <a:rPr lang="en-GB" sz="1400">
                <a:solidFill>
                  <a:srgbClr val="3B5BB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GB" sz="14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+ </a:t>
            </a:r>
            <a:r>
              <a:rPr lang="en-GB" sz="1400">
                <a:solidFill>
                  <a:srgbClr val="3B5BB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endParaRPr sz="1400"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res0: </a:t>
            </a:r>
            <a:r>
              <a:rPr lang="en-GB" sz="1400">
                <a:solidFill>
                  <a:srgbClr val="3B5BB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-GB" sz="14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GB" sz="1400">
                <a:solidFill>
                  <a:srgbClr val="3B5BB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endParaRPr sz="1400"/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solidFill>
                  <a:schemeClr val="dk1"/>
                </a:solidFill>
              </a:rPr>
              <a:t>Константы</a:t>
            </a:r>
            <a:endParaRPr b="1" sz="2400">
              <a:solidFill>
                <a:schemeClr val="dk1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scala&gt; </a:t>
            </a:r>
            <a:r>
              <a:rPr lang="en-GB" sz="1400">
                <a:solidFill>
                  <a:srgbClr val="FF78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val</a:t>
            </a:r>
            <a:r>
              <a:rPr lang="en-GB" sz="14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400">
                <a:solidFill>
                  <a:srgbClr val="3B5BB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three</a:t>
            </a:r>
            <a:r>
              <a:rPr lang="en-GB" sz="14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GB" sz="1400">
                <a:solidFill>
                  <a:srgbClr val="3B5BB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GB" sz="14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+ </a:t>
            </a:r>
            <a:r>
              <a:rPr lang="en-GB" sz="1400">
                <a:solidFill>
                  <a:srgbClr val="3B5BB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br>
              <a:rPr lang="en-GB" sz="14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14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three: </a:t>
            </a:r>
            <a:r>
              <a:rPr lang="en-GB" sz="1400">
                <a:solidFill>
                  <a:srgbClr val="3B5BB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-GB" sz="14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GB" sz="1400">
                <a:solidFill>
                  <a:srgbClr val="3B5BB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endParaRPr sz="1400">
              <a:solidFill>
                <a:srgbClr val="3B5BB5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00000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scala&gt; </a:t>
            </a:r>
            <a:r>
              <a:rPr lang="en-GB" sz="1400">
                <a:solidFill>
                  <a:srgbClr val="FF780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val</a:t>
            </a:r>
            <a:r>
              <a:rPr lang="en-GB" sz="1400">
                <a:solidFill>
                  <a:srgbClr val="00000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400">
                <a:solidFill>
                  <a:srgbClr val="3B5BB5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fiveLong: Long</a:t>
            </a:r>
            <a:r>
              <a:rPr lang="en-GB" sz="1400">
                <a:solidFill>
                  <a:srgbClr val="00000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GB" sz="1400">
                <a:solidFill>
                  <a:srgbClr val="3B5BB5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three</a:t>
            </a:r>
            <a:r>
              <a:rPr lang="en-GB" sz="1400">
                <a:solidFill>
                  <a:srgbClr val="00000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+ </a:t>
            </a:r>
            <a:r>
              <a:rPr lang="en-GB" sz="1400">
                <a:solidFill>
                  <a:srgbClr val="3B5BB5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br>
              <a:rPr lang="en-GB" sz="1400">
                <a:solidFill>
                  <a:srgbClr val="00000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1400">
                <a:solidFill>
                  <a:srgbClr val="00000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fiveLong: </a:t>
            </a:r>
            <a:r>
              <a:rPr lang="en-GB" sz="1400">
                <a:solidFill>
                  <a:srgbClr val="3B5BB5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Long</a:t>
            </a:r>
            <a:r>
              <a:rPr lang="en-GB" sz="1400">
                <a:solidFill>
                  <a:srgbClr val="00000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GB" sz="1400">
                <a:solidFill>
                  <a:srgbClr val="3B5BB5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5</a:t>
            </a:r>
            <a:endParaRPr sz="1400">
              <a:solidFill>
                <a:srgbClr val="3B5BB5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solidFill>
                  <a:schemeClr val="dk1"/>
                </a:solidFill>
              </a:rPr>
              <a:t>Переменные</a:t>
            </a:r>
            <a:endParaRPr b="1" sz="2400">
              <a:solidFill>
                <a:schemeClr val="dk1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scala&gt; </a:t>
            </a:r>
            <a:r>
              <a:rPr lang="en-GB" sz="1400">
                <a:solidFill>
                  <a:srgbClr val="FF78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n-GB" sz="14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400">
                <a:solidFill>
                  <a:srgbClr val="3B5BB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-GB" sz="14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GB" sz="1400">
                <a:solidFill>
                  <a:srgbClr val="409B1C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"java"</a:t>
            </a:r>
            <a:br>
              <a:rPr lang="en-GB" sz="14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14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name: </a:t>
            </a:r>
            <a:r>
              <a:rPr lang="en-GB" sz="1400">
                <a:solidFill>
                  <a:srgbClr val="3B5BB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java.lang.String</a:t>
            </a:r>
            <a:r>
              <a:rPr lang="en-GB" sz="14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java</a:t>
            </a:r>
            <a:br>
              <a:rPr lang="en-GB" sz="14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14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scala&gt; name = </a:t>
            </a:r>
            <a:r>
              <a:rPr lang="en-GB" sz="1400">
                <a:solidFill>
                  <a:srgbClr val="409B1C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"scala"</a:t>
            </a:r>
            <a:br>
              <a:rPr lang="en-GB" sz="14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14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name: </a:t>
            </a:r>
            <a:r>
              <a:rPr lang="en-GB" sz="1400">
                <a:solidFill>
                  <a:srgbClr val="3B5BB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java.lang.String</a:t>
            </a:r>
            <a:r>
              <a:rPr lang="en-GB" sz="14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scala</a:t>
            </a:r>
            <a:endParaRPr sz="1400"/>
          </a:p>
        </p:txBody>
      </p:sp>
      <p:sp>
        <p:nvSpPr>
          <p:cNvPr id="155" name="Shape 1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